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0"/>
  </p:notesMasterIdLst>
  <p:sldIdLst>
    <p:sldId id="392" r:id="rId2"/>
    <p:sldId id="401" r:id="rId3"/>
    <p:sldId id="276" r:id="rId4"/>
    <p:sldId id="261" r:id="rId5"/>
    <p:sldId id="262" r:id="rId6"/>
    <p:sldId id="278" r:id="rId7"/>
    <p:sldId id="354" r:id="rId8"/>
    <p:sldId id="355" r:id="rId9"/>
    <p:sldId id="356" r:id="rId10"/>
    <p:sldId id="357" r:id="rId11"/>
    <p:sldId id="358" r:id="rId12"/>
    <p:sldId id="397" r:id="rId13"/>
    <p:sldId id="412" r:id="rId14"/>
    <p:sldId id="360" r:id="rId15"/>
    <p:sldId id="361" r:id="rId16"/>
    <p:sldId id="362" r:id="rId17"/>
    <p:sldId id="363" r:id="rId18"/>
    <p:sldId id="364" r:id="rId19"/>
    <p:sldId id="365" r:id="rId20"/>
    <p:sldId id="366" r:id="rId21"/>
    <p:sldId id="367" r:id="rId22"/>
    <p:sldId id="368" r:id="rId23"/>
    <p:sldId id="402" r:id="rId24"/>
    <p:sldId id="373" r:id="rId25"/>
    <p:sldId id="404" r:id="rId26"/>
    <p:sldId id="372" r:id="rId27"/>
    <p:sldId id="374" r:id="rId28"/>
    <p:sldId id="376" r:id="rId29"/>
    <p:sldId id="399" r:id="rId30"/>
    <p:sldId id="377" r:id="rId31"/>
    <p:sldId id="378" r:id="rId32"/>
    <p:sldId id="379" r:id="rId33"/>
    <p:sldId id="413" r:id="rId34"/>
    <p:sldId id="380" r:id="rId35"/>
    <p:sldId id="415" r:id="rId36"/>
    <p:sldId id="381" r:id="rId37"/>
    <p:sldId id="382" r:id="rId38"/>
    <p:sldId id="383" r:id="rId39"/>
    <p:sldId id="384" r:id="rId40"/>
    <p:sldId id="385" r:id="rId41"/>
    <p:sldId id="386" r:id="rId42"/>
    <p:sldId id="387" r:id="rId43"/>
    <p:sldId id="388" r:id="rId44"/>
    <p:sldId id="389" r:id="rId45"/>
    <p:sldId id="407" r:id="rId46"/>
    <p:sldId id="391" r:id="rId47"/>
    <p:sldId id="405" r:id="rId48"/>
    <p:sldId id="286" r:id="rId49"/>
    <p:sldId id="408" r:id="rId50"/>
    <p:sldId id="414" r:id="rId51"/>
    <p:sldId id="416" r:id="rId52"/>
    <p:sldId id="417" r:id="rId53"/>
    <p:sldId id="418" r:id="rId54"/>
    <p:sldId id="410" r:id="rId55"/>
    <p:sldId id="396" r:id="rId56"/>
    <p:sldId id="409" r:id="rId57"/>
    <p:sldId id="350" r:id="rId58"/>
    <p:sldId id="263" r:id="rId5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ACC6"/>
    <a:srgbClr val="595959"/>
    <a:srgbClr val="7F7F7F"/>
    <a:srgbClr val="FF0000"/>
    <a:srgbClr val="008000"/>
    <a:srgbClr val="009900"/>
    <a:srgbClr val="00CC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30"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itchFamily="34" charset="0"/>
              </a:defRPr>
            </a:lvl1pPr>
          </a:lstStyle>
          <a:p>
            <a:fld id="{FDA28D0B-6C97-49A8-A967-4ADE50143B5B}" type="datetimeFigureOut">
              <a:rPr lang="en-US" altLang="nl-BE"/>
              <a:pPr/>
              <a:t>11/11/2014</a:t>
            </a:fld>
            <a:endParaRPr lang="en-US" altLang="nl-B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itchFamily="34" charset="0"/>
              </a:defRPr>
            </a:lvl1pPr>
          </a:lstStyle>
          <a:p>
            <a:fld id="{26190765-062F-4DCD-8C11-C1F5F840738F}" type="slidenum">
              <a:rPr lang="en-US" altLang="nl-BE"/>
              <a:pPr/>
              <a:t>‹nr.›</a:t>
            </a:fld>
            <a:endParaRPr lang="en-US" altLang="nl-BE"/>
          </a:p>
        </p:txBody>
      </p:sp>
    </p:spTree>
    <p:extLst>
      <p:ext uri="{BB962C8B-B14F-4D97-AF65-F5344CB8AC3E}">
        <p14:creationId xmlns:p14="http://schemas.microsoft.com/office/powerpoint/2010/main" val="2080875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 wat vonden jullie van ……..</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CB40E3F7-6B4B-48B1-93E6-7824D840B875}" type="slidenum">
              <a:rPr lang="en-US" altLang="nl-BE" sz="1200"/>
              <a:pPr/>
              <a:t>1</a:t>
            </a:fld>
            <a:endParaRPr lang="en-US" altLang="nl-BE"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94F7FB87-CB06-4491-881E-CEB6B70A4333}" type="slidenum">
              <a:rPr lang="en-US" altLang="nl-BE" sz="1200"/>
              <a:pPr/>
              <a:t>10</a:t>
            </a:fld>
            <a:endParaRPr lang="en-US" altLang="nl-BE"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BE" smtClean="0"/>
              <a:t>MARISKA</a:t>
            </a:r>
          </a:p>
        </p:txBody>
      </p:sp>
      <p:sp>
        <p:nvSpPr>
          <p:cNvPr id="35843"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AC3755F-4743-4289-91F7-FB0B47109119}" type="slidenum">
              <a:rPr lang="en-US" altLang="nl-BE" sz="1200"/>
              <a:pPr/>
              <a:t>11</a:t>
            </a:fld>
            <a:endParaRPr lang="en-US" altLang="nl-BE"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MARISKA</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81CCE23-7D1F-4465-BAA3-D3955EE65421}" type="slidenum">
              <a:rPr lang="en-US" altLang="nl-BE" sz="1200"/>
              <a:pPr/>
              <a:t>12</a:t>
            </a:fld>
            <a:endParaRPr lang="en-US" altLang="nl-BE"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MARISKA</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339620B-FAA6-4497-A4DA-FA70D37B0C1A}" type="slidenum">
              <a:rPr lang="en-US" altLang="nl-BE" sz="1200"/>
              <a:pPr/>
              <a:t>13</a:t>
            </a:fld>
            <a:endParaRPr lang="en-US" altLang="nl-BE"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MARISKA: IK GEEF HIERVOOR GRAAG HET WOORD AAN JOKE</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5F5FC94B-40D6-4025-A7A9-A09065BBFFF0}" type="slidenum">
              <a:rPr lang="en-US" altLang="nl-BE" sz="1200"/>
              <a:pPr/>
              <a:t>14</a:t>
            </a:fld>
            <a:endParaRPr lang="en-US" altLang="nl-BE"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CEFC06B-30F9-44AE-97E7-99CF225F6192}" type="slidenum">
              <a:rPr lang="en-US" altLang="nl-BE" sz="1200"/>
              <a:pPr/>
              <a:t>15</a:t>
            </a:fld>
            <a:endParaRPr lang="en-US" altLang="nl-BE"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CA6E384B-0BA5-416F-9731-2FB457BD0602}" type="slidenum">
              <a:rPr lang="en-US" altLang="nl-BE" sz="1200"/>
              <a:pPr/>
              <a:t>16</a:t>
            </a:fld>
            <a:endParaRPr lang="en-US" altLang="nl-BE"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 DIT IS UW LINK NAAR DE VOEDING!</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CB48AB24-DDD5-4311-B452-31B5F2F342F2}" type="slidenum">
              <a:rPr lang="en-US" altLang="nl-BE" sz="1200"/>
              <a:pPr/>
              <a:t>17</a:t>
            </a:fld>
            <a:endParaRPr lang="en-US" altLang="nl-BE"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B654C4C8-AE68-4455-93FA-1C73C7F2DDE4}" type="slidenum">
              <a:rPr lang="en-US" altLang="nl-BE" sz="1200"/>
              <a:pPr/>
              <a:t>18</a:t>
            </a:fld>
            <a:endParaRPr lang="en-US" altLang="nl-BE"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95C4F39-38FD-40DD-B33C-7FC3E0566E5D}" type="slidenum">
              <a:rPr lang="en-US" altLang="nl-BE" sz="1200"/>
              <a:pPr/>
              <a:t>19</a:t>
            </a:fld>
            <a:endParaRPr lang="en-US" altLang="nl-B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MARISKA</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51A8BA6B-20F5-426E-A9E1-1928715538CA}" type="slidenum">
              <a:rPr lang="en-US" altLang="nl-BE" sz="1200"/>
              <a:pPr/>
              <a:t>2</a:t>
            </a:fld>
            <a:endParaRPr lang="en-US" altLang="nl-BE"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BE" smtClean="0"/>
              <a:t>JOKE</a:t>
            </a:r>
          </a:p>
        </p:txBody>
      </p:sp>
      <p:sp>
        <p:nvSpPr>
          <p:cNvPr id="54275"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5A1AFF22-F08F-4236-8F68-E765ACD306C6}" type="slidenum">
              <a:rPr lang="en-US" altLang="nl-BE" sz="1200"/>
              <a:pPr/>
              <a:t>20</a:t>
            </a:fld>
            <a:endParaRPr lang="en-US" altLang="nl-BE"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BE" smtClean="0"/>
              <a:t>JOKE: Koekenpan voorbeeld reiniging met water of reinigingsdoekjes is hetzelfde als vette koekenpan reinigen met alleen water. De vettigheid blijft erop en sluit de huid af, waardoor er geen werkstoffen de huid in kunnen. Huid bestaat uit allemaal dakpannen die over elkaar liggen.</a:t>
            </a:r>
          </a:p>
        </p:txBody>
      </p:sp>
      <p:sp>
        <p:nvSpPr>
          <p:cNvPr id="56323"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797F4C3-8121-4E27-B006-52700CA42B09}" type="slidenum">
              <a:rPr lang="en-US" altLang="nl-BE" sz="1200"/>
              <a:pPr/>
              <a:t>21</a:t>
            </a:fld>
            <a:endParaRPr lang="en-US" altLang="nl-BE"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 IK GEEF GRAAG HET WOORD AAN AN</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9F940F8-D0BF-4BC7-A1F6-51002370E9E5}" type="slidenum">
              <a:rPr lang="en-US" altLang="nl-BE" sz="1200"/>
              <a:pPr/>
              <a:t>23</a:t>
            </a:fld>
            <a:endParaRPr lang="en-US" altLang="nl-BE"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nl-BE" smtClean="0"/>
              <a:t>An: aandacht voor de mannen: </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BECCE91-E850-48A2-9ADB-218292BB3686}" type="slidenum">
              <a:rPr lang="en-US" altLang="nl-BE" sz="1200"/>
              <a:pPr/>
              <a:t>24</a:t>
            </a:fld>
            <a:endParaRPr lang="en-US" altLang="nl-BE"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nl-BE" smtClean="0"/>
              <a:t>An: aandacht voor de mannen: VERGIS U NIET: dit is de wijze dat we de markt gaan penetreren, doch, ik verwacht van jullie …..</a:t>
            </a: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4A455A82-6317-4398-A882-D13D7DA4F4AC}" type="slidenum">
              <a:rPr lang="en-US" altLang="nl-BE" sz="1200"/>
              <a:pPr/>
              <a:t>25</a:t>
            </a:fld>
            <a:endParaRPr lang="en-US" altLang="nl-BE"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1747C92-0BC2-404C-9395-AA7C019557B7}" type="slidenum">
              <a:rPr lang="en-US" altLang="nl-BE" sz="1200"/>
              <a:pPr/>
              <a:t>26</a:t>
            </a:fld>
            <a:endParaRPr lang="en-US" altLang="nl-BE"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nl-NL" dirty="0" smtClean="0">
                <a:solidFill>
                  <a:srgbClr val="FF0000"/>
                </a:solidFill>
                <a:latin typeface="Arial" panose="020B0604020202020204" pitchFamily="34" charset="0"/>
                <a:ea typeface="+mn-ea"/>
                <a:cs typeface="Arial" panose="020B0604020202020204" pitchFamily="34" charset="0"/>
              </a:rPr>
              <a:t>De SCCP (</a:t>
            </a:r>
            <a:r>
              <a:rPr lang="nl-NL" dirty="0" err="1" smtClean="0">
                <a:solidFill>
                  <a:srgbClr val="FF0000"/>
                </a:solidFill>
                <a:latin typeface="Arial" panose="020B0604020202020204" pitchFamily="34" charset="0"/>
                <a:ea typeface="+mn-ea"/>
                <a:cs typeface="Arial" panose="020B0604020202020204" pitchFamily="34" charset="0"/>
              </a:rPr>
              <a:t>Scientific</a:t>
            </a:r>
            <a:r>
              <a:rPr lang="nl-NL" dirty="0" smtClean="0">
                <a:solidFill>
                  <a:srgbClr val="FF0000"/>
                </a:solidFill>
                <a:latin typeface="Arial" panose="020B0604020202020204" pitchFamily="34" charset="0"/>
                <a:ea typeface="+mn-ea"/>
                <a:cs typeface="Arial" panose="020B0604020202020204" pitchFamily="34" charset="0"/>
              </a:rPr>
              <a:t> </a:t>
            </a:r>
            <a:r>
              <a:rPr lang="nl-NL" dirty="0" err="1" smtClean="0">
                <a:solidFill>
                  <a:srgbClr val="FF0000"/>
                </a:solidFill>
                <a:latin typeface="Arial" panose="020B0604020202020204" pitchFamily="34" charset="0"/>
                <a:ea typeface="+mn-ea"/>
                <a:cs typeface="Arial" panose="020B0604020202020204" pitchFamily="34" charset="0"/>
              </a:rPr>
              <a:t>Committee</a:t>
            </a:r>
            <a:r>
              <a:rPr lang="nl-NL" dirty="0" smtClean="0">
                <a:solidFill>
                  <a:srgbClr val="FF0000"/>
                </a:solidFill>
                <a:latin typeface="Arial" panose="020B0604020202020204" pitchFamily="34" charset="0"/>
                <a:ea typeface="+mn-ea"/>
                <a:cs typeface="Arial" panose="020B0604020202020204" pitchFamily="34" charset="0"/>
              </a:rPr>
              <a:t> on Consumer </a:t>
            </a:r>
            <a:r>
              <a:rPr lang="nl-NL" dirty="0" err="1" smtClean="0">
                <a:solidFill>
                  <a:srgbClr val="FF0000"/>
                </a:solidFill>
                <a:latin typeface="Arial" panose="020B0604020202020204" pitchFamily="34" charset="0"/>
                <a:ea typeface="+mn-ea"/>
                <a:cs typeface="Arial" panose="020B0604020202020204" pitchFamily="34" charset="0"/>
              </a:rPr>
              <a:t>Products</a:t>
            </a:r>
            <a:r>
              <a:rPr lang="nl-NL" dirty="0" smtClean="0">
                <a:solidFill>
                  <a:srgbClr val="FF0000"/>
                </a:solidFill>
                <a:latin typeface="Arial" panose="020B0604020202020204" pitchFamily="34" charset="0"/>
                <a:ea typeface="+mn-ea"/>
                <a:cs typeface="Arial" panose="020B0604020202020204" pitchFamily="34" charset="0"/>
              </a:rPr>
              <a:t>) heeft gesteld dat minder dan 6% niet schadelijk is voor de gezondheid</a:t>
            </a:r>
            <a:r>
              <a:rPr lang="nl-NL" dirty="0" smtClean="0">
                <a:solidFill>
                  <a:schemeClr val="bg1">
                    <a:lumMod val="50000"/>
                  </a:schemeClr>
                </a:solidFill>
                <a:latin typeface="Arial" panose="020B0604020202020204" pitchFamily="34" charset="0"/>
                <a:ea typeface="+mn-ea"/>
                <a:cs typeface="Arial" panose="020B0604020202020204" pitchFamily="34" charset="0"/>
              </a:rPr>
              <a:t>. </a:t>
            </a:r>
            <a:endParaRPr lang="en-US" dirty="0">
              <a:ea typeface="+mn-ea"/>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D348DA3-AD6A-4D45-B521-EE937075C85F}" type="slidenum">
              <a:rPr lang="en-US" altLang="nl-BE" sz="1200"/>
              <a:pPr/>
              <a:t>29</a:t>
            </a:fld>
            <a:endParaRPr lang="en-US" altLang="nl-BE"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 je moet uw eigen schoonheidsspecialiste worden ;-) behandel je huid als van porselein!</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7B502BB4-3290-44C7-9450-836F3551362A}" type="slidenum">
              <a:rPr lang="en-US" altLang="nl-BE" sz="1200"/>
              <a:pPr/>
              <a:t>35</a:t>
            </a:fld>
            <a:endParaRPr lang="en-US" altLang="nl-BE"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l-BE" b="1" smtClean="0">
                <a:solidFill>
                  <a:srgbClr val="FF0000"/>
                </a:solidFill>
                <a:latin typeface="Arial" pitchFamily="34" charset="0"/>
              </a:rPr>
              <a:t>décolletée ook meenemen</a:t>
            </a:r>
          </a:p>
          <a:p>
            <a:endParaRPr lang="en-US" altLang="nl-BE" smtClean="0"/>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D469E317-9C99-4057-8FF5-6E826C75CDEA}" type="slidenum">
              <a:rPr lang="en-US" altLang="nl-BE" sz="1200"/>
              <a:pPr/>
              <a:t>36</a:t>
            </a:fld>
            <a:endParaRPr lang="en-US" altLang="nl-BE"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 </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411D2CA4-6CF0-404E-A798-E89B55A2ACED}" type="slidenum">
              <a:rPr lang="en-US" altLang="nl-BE" sz="1200"/>
              <a:pPr/>
              <a:t>43</a:t>
            </a:fld>
            <a:endParaRPr lang="en-US" altLang="nl-BE"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7C84053-016F-46D3-A277-8A300A70652F}" type="slidenum">
              <a:rPr lang="en-US" altLang="nl-BE" sz="1200"/>
              <a:pPr/>
              <a:t>3</a:t>
            </a:fld>
            <a:endParaRPr lang="en-US" altLang="nl-BE"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 vraagt aan Mariska: waar is uwen appel gebleven</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AE80D3E-1F3B-424E-82D2-EEA2DC3BB2B0}" type="slidenum">
              <a:rPr lang="en-US" altLang="nl-BE" sz="1200"/>
              <a:pPr/>
              <a:t>44</a:t>
            </a:fld>
            <a:endParaRPr lang="en-US" altLang="nl-BE"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5A836B74-5747-4B3A-97D3-783FC3E3D123}" type="slidenum">
              <a:rPr lang="en-US" altLang="nl-BE" sz="1200"/>
              <a:pPr/>
              <a:t>45</a:t>
            </a:fld>
            <a:endParaRPr lang="en-US" altLang="nl-BE"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 geeft het woord aan Mariska</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83D18C5-60C2-4CC5-81ED-759B37389C39}" type="slidenum">
              <a:rPr lang="en-US" altLang="nl-BE" sz="1200"/>
              <a:pPr/>
              <a:t>46</a:t>
            </a:fld>
            <a:endParaRPr lang="en-US" altLang="nl-BE"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mariska</a:t>
            </a: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34D93EA6-DB86-4396-8A59-67ABA16DCA9D}" type="slidenum">
              <a:rPr lang="en-US" altLang="nl-BE" sz="1200"/>
              <a:pPr/>
              <a:t>47</a:t>
            </a:fld>
            <a:endParaRPr lang="en-US" altLang="nl-BE"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FAB75AF2-D60E-45A1-A8A1-5F55351438F8}" type="slidenum">
              <a:rPr lang="en-US" altLang="nl-BE" sz="1200"/>
              <a:pPr/>
              <a:t>48</a:t>
            </a:fld>
            <a:endParaRPr lang="en-US" altLang="nl-BE"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0618E6C-889E-40B1-AD8B-0E27803A5CDC}" type="slidenum">
              <a:rPr lang="en-US" altLang="nl-BE" sz="1200"/>
              <a:pPr/>
              <a:t>49</a:t>
            </a:fld>
            <a:endParaRPr lang="en-US" altLang="nl-BE"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4C3EDBD-491A-4DBA-9143-B72220BF495F}" type="slidenum">
              <a:rPr lang="en-US" altLang="nl-BE" sz="1200"/>
              <a:pPr/>
              <a:t>50</a:t>
            </a:fld>
            <a:endParaRPr lang="en-US" altLang="nl-BE"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F0724F15-9FCE-4CED-B2ED-90CD7AD998F5}" type="slidenum">
              <a:rPr lang="en-US" altLang="nl-BE" sz="1200"/>
              <a:pPr/>
              <a:t>51</a:t>
            </a:fld>
            <a:endParaRPr lang="en-US" altLang="nl-BE"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B86A9AB-05EF-476C-A30C-AE90A2750108}" type="slidenum">
              <a:rPr lang="en-US" altLang="nl-BE" sz="1200"/>
              <a:pPr/>
              <a:t>52</a:t>
            </a:fld>
            <a:endParaRPr lang="en-US" altLang="nl-BE"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3EC069F-C843-4106-A1ED-4550025E1F18}" type="slidenum">
              <a:rPr lang="en-US" altLang="nl-BE" sz="1200"/>
              <a:pPr/>
              <a:t>53</a:t>
            </a:fld>
            <a:endParaRPr lang="en-US" altLang="nl-BE"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3D00541-2B36-4F8B-A3B4-5BD5B1AC1547}" type="slidenum">
              <a:rPr lang="en-US" altLang="nl-BE" sz="1200"/>
              <a:pPr/>
              <a:t>4</a:t>
            </a:fld>
            <a:endParaRPr lang="en-US" altLang="nl-BE"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3FDA3C9C-FA3E-45B9-AF46-01D1D8CA6702}" type="slidenum">
              <a:rPr lang="en-US" altLang="nl-BE" sz="1200"/>
              <a:pPr/>
              <a:t>54</a:t>
            </a:fld>
            <a:endParaRPr lang="en-US" altLang="nl-BE"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mariska</a:t>
            </a: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B62B4CA7-4CB0-4706-852B-74FA59023232}" type="slidenum">
              <a:rPr lang="en-US" altLang="nl-BE" sz="1200"/>
              <a:pPr/>
              <a:t>55</a:t>
            </a:fld>
            <a:endParaRPr lang="en-US" altLang="nl-BE"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AB29AD08-96A4-4672-A7BA-F61C59736710}" type="slidenum">
              <a:rPr lang="en-US" altLang="nl-BE" sz="1200"/>
              <a:pPr/>
              <a:t>56</a:t>
            </a:fld>
            <a:endParaRPr lang="en-US" altLang="nl-BE"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3CC3E18-EEFB-4B94-9E5A-3863D0E562A3}" type="slidenum">
              <a:rPr lang="en-US" altLang="nl-BE" sz="1200"/>
              <a:pPr/>
              <a:t>57</a:t>
            </a:fld>
            <a:endParaRPr lang="en-US" altLang="nl-BE"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 Applaus voor joke</a:t>
            </a:r>
          </a:p>
          <a:p>
            <a:r>
              <a:rPr lang="en-US" altLang="nl-BE" smtClean="0"/>
              <a:t>Applaus voor mariska</a:t>
            </a:r>
          </a:p>
          <a:p>
            <a:r>
              <a:rPr lang="en-US" altLang="nl-BE" smtClean="0"/>
              <a:t>See you later </a:t>
            </a: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62A3F6F-D9AC-4071-9605-0790C6435632}" type="slidenum">
              <a:rPr lang="en-US" altLang="nl-BE" sz="1200"/>
              <a:pPr/>
              <a:t>58</a:t>
            </a:fld>
            <a:endParaRPr lang="en-US" altLang="nl-BE"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JOKE</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76E41580-F96F-4040-85B7-30B08D6DA5C0}" type="slidenum">
              <a:rPr lang="en-US" altLang="nl-BE" sz="1200"/>
              <a:pPr/>
              <a:t>5</a:t>
            </a:fld>
            <a:endParaRPr lang="en-US" altLang="nl-B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4973114-B58F-40FF-BF97-0923C30F5178}" type="slidenum">
              <a:rPr lang="en-US" altLang="nl-BE" sz="1200"/>
              <a:pPr/>
              <a:t>6</a:t>
            </a:fld>
            <a:endParaRPr lang="en-US" altLang="nl-BE"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CBFA6A0D-06CB-4F19-8E55-0847F552E41F}" type="slidenum">
              <a:rPr lang="en-US" altLang="nl-BE" sz="1200"/>
              <a:pPr/>
              <a:t>7</a:t>
            </a:fld>
            <a:endParaRPr lang="en-US" altLang="nl-B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925D1BC3-A418-47F2-BF3E-FEDA2D82D258}" type="slidenum">
              <a:rPr lang="en-US" altLang="nl-BE" sz="1200"/>
              <a:pPr/>
              <a:t>8</a:t>
            </a:fld>
            <a:endParaRPr lang="en-US" altLang="nl-BE"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smtClean="0"/>
              <a:t>AN</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E216AD9-E9BA-48B3-9A0E-FA403525B485}" type="slidenum">
              <a:rPr lang="en-US" altLang="nl-BE" sz="1200"/>
              <a:pPr/>
              <a:t>9</a:t>
            </a:fld>
            <a:endParaRPr lang="en-US" altLang="nl-B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132CBD3-8823-4394-ABE0-08C024214646}" type="datetime1">
              <a:rPr lang="en-US" altLang="nl-BE"/>
              <a:pPr/>
              <a:t>11/11/2014</a:t>
            </a:fld>
            <a:endParaRPr lang="en-US" altLang="nl-B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8612C4-E196-465A-8858-2D8E401FCF84}" type="slidenum">
              <a:rPr lang="en-US" altLang="nl-BE"/>
              <a:pPr/>
              <a:t>‹nr.›</a:t>
            </a:fld>
            <a:endParaRPr lang="en-US" altLang="nl-BE"/>
          </a:p>
        </p:txBody>
      </p:sp>
    </p:spTree>
    <p:extLst>
      <p:ext uri="{BB962C8B-B14F-4D97-AF65-F5344CB8AC3E}">
        <p14:creationId xmlns:p14="http://schemas.microsoft.com/office/powerpoint/2010/main" val="429180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8837AE4-FF66-47A9-9E14-97179335E966}" type="datetime1">
              <a:rPr lang="en-US" altLang="nl-BE"/>
              <a:pPr/>
              <a:t>11/11/2014</a:t>
            </a:fld>
            <a:endParaRPr lang="en-US" altLang="nl-B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DD9EF7-D494-4B72-A56F-A0004459F2CD}" type="slidenum">
              <a:rPr lang="en-US" altLang="nl-BE"/>
              <a:pPr/>
              <a:t>‹nr.›</a:t>
            </a:fld>
            <a:endParaRPr lang="en-US" altLang="nl-BE"/>
          </a:p>
        </p:txBody>
      </p:sp>
    </p:spTree>
    <p:extLst>
      <p:ext uri="{BB962C8B-B14F-4D97-AF65-F5344CB8AC3E}">
        <p14:creationId xmlns:p14="http://schemas.microsoft.com/office/powerpoint/2010/main" val="321889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C8EFBD7-D177-4F8A-8216-1BCB6F82EAFB}" type="datetime1">
              <a:rPr lang="en-US" altLang="nl-BE"/>
              <a:pPr/>
              <a:t>11/11/2014</a:t>
            </a:fld>
            <a:endParaRPr lang="en-US" altLang="nl-B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CE0025B-66C5-4982-92A5-CD5654358088}" type="slidenum">
              <a:rPr lang="en-US" altLang="nl-BE"/>
              <a:pPr/>
              <a:t>‹nr.›</a:t>
            </a:fld>
            <a:endParaRPr lang="en-US" altLang="nl-BE"/>
          </a:p>
        </p:txBody>
      </p:sp>
    </p:spTree>
    <p:extLst>
      <p:ext uri="{BB962C8B-B14F-4D97-AF65-F5344CB8AC3E}">
        <p14:creationId xmlns:p14="http://schemas.microsoft.com/office/powerpoint/2010/main" val="2762848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E88C56D-AF87-488A-9DCA-AA49B6607F42}" type="datetime1">
              <a:rPr lang="en-US" altLang="nl-BE"/>
              <a:pPr/>
              <a:t>11/11/2014</a:t>
            </a:fld>
            <a:endParaRPr lang="en-US" altLang="nl-B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76E401E-7B22-4F29-9CDA-A18CECC9D197}" type="slidenum">
              <a:rPr lang="en-US" altLang="nl-BE"/>
              <a:pPr/>
              <a:t>‹nr.›</a:t>
            </a:fld>
            <a:endParaRPr lang="en-US" altLang="nl-BE"/>
          </a:p>
        </p:txBody>
      </p:sp>
    </p:spTree>
    <p:extLst>
      <p:ext uri="{BB962C8B-B14F-4D97-AF65-F5344CB8AC3E}">
        <p14:creationId xmlns:p14="http://schemas.microsoft.com/office/powerpoint/2010/main" val="1563027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A2BB8A4-51A1-4EC8-B502-CD77AEDF4489}" type="datetime1">
              <a:rPr lang="en-US" altLang="nl-BE"/>
              <a:pPr/>
              <a:t>11/11/2014</a:t>
            </a:fld>
            <a:endParaRPr lang="en-US" altLang="nl-BE"/>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7C7F171-C865-44F1-A0FF-0127D8CD67B6}" type="slidenum">
              <a:rPr lang="en-US" altLang="nl-BE"/>
              <a:pPr/>
              <a:t>‹nr.›</a:t>
            </a:fld>
            <a:endParaRPr lang="en-US" altLang="nl-BE"/>
          </a:p>
        </p:txBody>
      </p:sp>
    </p:spTree>
    <p:extLst>
      <p:ext uri="{BB962C8B-B14F-4D97-AF65-F5344CB8AC3E}">
        <p14:creationId xmlns:p14="http://schemas.microsoft.com/office/powerpoint/2010/main" val="25155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8E17519-D9A7-4F75-B9FA-98F2E0262127}" type="datetime1">
              <a:rPr lang="en-US" altLang="nl-BE"/>
              <a:pPr/>
              <a:t>11/11/2014</a:t>
            </a:fld>
            <a:endParaRPr lang="en-US" altLang="nl-BE"/>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33C71F-5232-49B8-8CAA-FD9DE0E47952}" type="slidenum">
              <a:rPr lang="en-US" altLang="nl-BE"/>
              <a:pPr/>
              <a:t>‹nr.›</a:t>
            </a:fld>
            <a:endParaRPr lang="en-US" altLang="nl-BE"/>
          </a:p>
        </p:txBody>
      </p:sp>
    </p:spTree>
    <p:extLst>
      <p:ext uri="{BB962C8B-B14F-4D97-AF65-F5344CB8AC3E}">
        <p14:creationId xmlns:p14="http://schemas.microsoft.com/office/powerpoint/2010/main" val="355197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AA8C30C-EA94-4652-9C60-E0D022B25B11}" type="datetime1">
              <a:rPr lang="en-US" altLang="nl-BE"/>
              <a:pPr/>
              <a:t>11/11/2014</a:t>
            </a:fld>
            <a:endParaRPr lang="en-US" altLang="nl-BE"/>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A5BF994-37B7-4A59-B14F-5AB83AF3E84D}" type="slidenum">
              <a:rPr lang="en-US" altLang="nl-BE"/>
              <a:pPr/>
              <a:t>‹nr.›</a:t>
            </a:fld>
            <a:endParaRPr lang="en-US" altLang="nl-BE"/>
          </a:p>
        </p:txBody>
      </p:sp>
    </p:spTree>
    <p:extLst>
      <p:ext uri="{BB962C8B-B14F-4D97-AF65-F5344CB8AC3E}">
        <p14:creationId xmlns:p14="http://schemas.microsoft.com/office/powerpoint/2010/main" val="3169318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C786A18-1A2D-4F32-B700-6EC3BAEFD253}" type="datetime1">
              <a:rPr lang="en-US" altLang="nl-BE"/>
              <a:pPr/>
              <a:t>11/11/2014</a:t>
            </a:fld>
            <a:endParaRPr lang="en-US" altLang="nl-BE"/>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AFCD3A1-DB86-46E4-B636-49CF47438BD6}" type="slidenum">
              <a:rPr lang="en-US" altLang="nl-BE"/>
              <a:pPr/>
              <a:t>‹nr.›</a:t>
            </a:fld>
            <a:endParaRPr lang="en-US" altLang="nl-BE"/>
          </a:p>
        </p:txBody>
      </p:sp>
    </p:spTree>
    <p:extLst>
      <p:ext uri="{BB962C8B-B14F-4D97-AF65-F5344CB8AC3E}">
        <p14:creationId xmlns:p14="http://schemas.microsoft.com/office/powerpoint/2010/main" val="2299087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7B940B4-DB68-47D5-AE6A-13E92D3061DC}" type="datetime1">
              <a:rPr lang="en-US" altLang="nl-BE"/>
              <a:pPr/>
              <a:t>11/11/2014</a:t>
            </a:fld>
            <a:endParaRPr lang="en-US" altLang="nl-BE"/>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69FB17C-EE07-4B62-8ACD-260CCAD14127}" type="slidenum">
              <a:rPr lang="en-US" altLang="nl-BE"/>
              <a:pPr/>
              <a:t>‹nr.›</a:t>
            </a:fld>
            <a:endParaRPr lang="en-US" altLang="nl-BE"/>
          </a:p>
        </p:txBody>
      </p:sp>
    </p:spTree>
    <p:extLst>
      <p:ext uri="{BB962C8B-B14F-4D97-AF65-F5344CB8AC3E}">
        <p14:creationId xmlns:p14="http://schemas.microsoft.com/office/powerpoint/2010/main" val="262545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CE9ECEB-8A1B-48A1-A7D9-77EFA588342A}" type="datetime1">
              <a:rPr lang="en-US" altLang="nl-BE"/>
              <a:pPr/>
              <a:t>11/11/2014</a:t>
            </a:fld>
            <a:endParaRPr lang="en-US" altLang="nl-BE"/>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E8BFE17-38B8-4E10-A0F7-DEB6DDBA8F3B}" type="slidenum">
              <a:rPr lang="en-US" altLang="nl-BE"/>
              <a:pPr/>
              <a:t>‹nr.›</a:t>
            </a:fld>
            <a:endParaRPr lang="en-US" altLang="nl-BE"/>
          </a:p>
        </p:txBody>
      </p:sp>
    </p:spTree>
    <p:extLst>
      <p:ext uri="{BB962C8B-B14F-4D97-AF65-F5344CB8AC3E}">
        <p14:creationId xmlns:p14="http://schemas.microsoft.com/office/powerpoint/2010/main" val="108210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99A5932-9002-403A-80BC-50B5D5AF2E0E}" type="datetime1">
              <a:rPr lang="en-US" altLang="nl-BE"/>
              <a:pPr/>
              <a:t>11/11/2014</a:t>
            </a:fld>
            <a:endParaRPr lang="en-US" altLang="nl-BE"/>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5383C2B-68F9-4F02-B6CE-70ECADDC46B1}" type="slidenum">
              <a:rPr lang="en-US" altLang="nl-BE"/>
              <a:pPr/>
              <a:t>‹nr.›</a:t>
            </a:fld>
            <a:endParaRPr lang="en-US" altLang="nl-BE"/>
          </a:p>
        </p:txBody>
      </p:sp>
    </p:spTree>
    <p:extLst>
      <p:ext uri="{BB962C8B-B14F-4D97-AF65-F5344CB8AC3E}">
        <p14:creationId xmlns:p14="http://schemas.microsoft.com/office/powerpoint/2010/main" val="2924079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smtClean="0"/>
              <a:t>Click to edit Master text styles</a:t>
            </a:r>
          </a:p>
          <a:p>
            <a:pPr lvl="1"/>
            <a:r>
              <a:rPr lang="en-US" altLang="nl-BE" smtClean="0"/>
              <a:t>Second level</a:t>
            </a:r>
          </a:p>
          <a:p>
            <a:pPr lvl="2"/>
            <a:r>
              <a:rPr lang="en-US" altLang="nl-BE" smtClean="0"/>
              <a:t>Third level</a:t>
            </a:r>
          </a:p>
          <a:p>
            <a:pPr lvl="3"/>
            <a:r>
              <a:rPr lang="en-US" altLang="nl-BE" smtClean="0"/>
              <a:t>Fourth level</a:t>
            </a:r>
          </a:p>
          <a:p>
            <a:pPr lvl="4"/>
            <a:r>
              <a:rPr lang="en-US" altLang="nl-BE"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pitchFamily="34" charset="0"/>
              </a:defRPr>
            </a:lvl1pPr>
          </a:lstStyle>
          <a:p>
            <a:fld id="{EA15BE79-8E26-40B2-910B-5C973A82D912}" type="datetime1">
              <a:rPr lang="en-US" altLang="nl-BE"/>
              <a:pPr/>
              <a:t>11/11/2014</a:t>
            </a:fld>
            <a:endParaRPr lang="en-US" alt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itchFamily="34" charset="0"/>
              </a:defRPr>
            </a:lvl1pPr>
          </a:lstStyle>
          <a:p>
            <a:fld id="{63DB7F2C-AF8B-43EA-A9F7-89A5B87D366F}" type="slidenum">
              <a:rPr lang="en-US" altLang="nl-BE"/>
              <a:pPr/>
              <a:t>‹nr.›</a:t>
            </a:fld>
            <a:endParaRPr lang="en-US" alt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pn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4.png"/><Relationship Id="rId9"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6.jpe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png"/><Relationship Id="rId7"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59.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6.emf"/><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181600"/>
            <a:ext cx="23161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25" y="0"/>
            <a:ext cx="2136775" cy="680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052" name="Title 1"/>
          <p:cNvSpPr>
            <a:spLocks noGrp="1"/>
          </p:cNvSpPr>
          <p:nvPr>
            <p:ph type="title"/>
          </p:nvPr>
        </p:nvSpPr>
        <p:spPr>
          <a:xfrm>
            <a:off x="0" y="1752600"/>
            <a:ext cx="9144000" cy="568325"/>
          </a:xfrm>
        </p:spPr>
        <p:txBody>
          <a:bodyPr/>
          <a:lstStyle/>
          <a:p>
            <a:pPr eaLnBrk="1" hangingPunct="1">
              <a:defRPr/>
            </a:pPr>
            <a:r>
              <a:rPr lang="en-US" altLang="nl-BE" sz="4800" smtClean="0">
                <a:solidFill>
                  <a:schemeClr val="tx1">
                    <a:lumMod val="65000"/>
                    <a:lumOff val="35000"/>
                  </a:schemeClr>
                </a:solidFill>
                <a:cs typeface="Arial" charset="0"/>
              </a:rPr>
              <a:t>SKIN MASTERCLASS BELGIUM</a:t>
            </a:r>
          </a:p>
        </p:txBody>
      </p:sp>
      <p:pic>
        <p:nvPicPr>
          <p:cNvPr id="14340"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590800" y="2781300"/>
            <a:ext cx="4095750" cy="2628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5C17C79A-CB92-44B4-88D2-4AD86A6F90E0}" type="slidenum">
              <a:rPr lang="en-US" altLang="nl-BE" sz="1200">
                <a:solidFill>
                  <a:srgbClr val="595959"/>
                </a:solidFill>
              </a:rPr>
              <a:pPr/>
              <a:t>1</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0"/>
            <a:ext cx="2120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5363" name="Rectangle 13"/>
          <p:cNvSpPr>
            <a:spLocks noChangeArrowheads="1"/>
          </p:cNvSpPr>
          <p:nvPr/>
        </p:nvSpPr>
        <p:spPr bwMode="auto">
          <a:xfrm>
            <a:off x="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US">
              <a:solidFill>
                <a:schemeClr val="tx1">
                  <a:lumMod val="65000"/>
                  <a:lumOff val="35000"/>
                </a:schemeClr>
              </a:solidFill>
              <a:latin typeface="Arial" charset="0"/>
              <a:ea typeface="MS PGothic" charset="0"/>
              <a:cs typeface="MS PGothic" charset="0"/>
            </a:endParaRPr>
          </a:p>
        </p:txBody>
      </p:sp>
      <p:sp>
        <p:nvSpPr>
          <p:cNvPr id="32771" name="TextBox 3"/>
          <p:cNvSpPr txBox="1">
            <a:spLocks noChangeArrowheads="1"/>
          </p:cNvSpPr>
          <p:nvPr/>
        </p:nvSpPr>
        <p:spPr bwMode="auto">
          <a:xfrm>
            <a:off x="0" y="74136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en-US" altLang="nl-BE" sz="3600" dirty="0" err="1" smtClean="0">
                <a:solidFill>
                  <a:schemeClr val="tx1">
                    <a:lumMod val="65000"/>
                    <a:lumOff val="35000"/>
                  </a:schemeClr>
                </a:solidFill>
                <a:latin typeface="+mj-lt"/>
              </a:rPr>
              <a:t>Jij</a:t>
            </a:r>
            <a:r>
              <a:rPr lang="en-US" altLang="nl-BE" sz="3600" dirty="0" smtClean="0">
                <a:solidFill>
                  <a:schemeClr val="tx1">
                    <a:lumMod val="65000"/>
                    <a:lumOff val="35000"/>
                  </a:schemeClr>
                </a:solidFill>
                <a:latin typeface="+mj-lt"/>
              </a:rPr>
              <a:t> bent het </a:t>
            </a:r>
            <a:r>
              <a:rPr lang="en-US" altLang="nl-BE" sz="3600" dirty="0" err="1" smtClean="0">
                <a:solidFill>
                  <a:schemeClr val="tx1">
                    <a:lumMod val="65000"/>
                    <a:lumOff val="35000"/>
                  </a:schemeClr>
                </a:solidFill>
                <a:latin typeface="+mj-lt"/>
              </a:rPr>
              <a:t>merk</a:t>
            </a:r>
            <a:r>
              <a:rPr lang="en-US" altLang="nl-BE" sz="3600" dirty="0" smtClean="0">
                <a:solidFill>
                  <a:schemeClr val="tx1">
                    <a:lumMod val="65000"/>
                    <a:lumOff val="35000"/>
                  </a:schemeClr>
                </a:solidFill>
                <a:latin typeface="+mj-lt"/>
              </a:rPr>
              <a:t>!</a:t>
            </a:r>
          </a:p>
        </p:txBody>
      </p:sp>
      <p:sp>
        <p:nvSpPr>
          <p:cNvPr id="32772" name="TextBox 4"/>
          <p:cNvSpPr txBox="1">
            <a:spLocks noChangeArrowheads="1"/>
          </p:cNvSpPr>
          <p:nvPr/>
        </p:nvSpPr>
        <p:spPr bwMode="auto">
          <a:xfrm>
            <a:off x="3603625" y="1597025"/>
            <a:ext cx="536257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1200"/>
              </a:spcAft>
              <a:buFont typeface="Wingdings" pitchFamily="2" charset="2"/>
              <a:buChar char="ü"/>
            </a:pPr>
            <a:r>
              <a:rPr lang="nl-NL" altLang="nl-BE" sz="1800">
                <a:solidFill>
                  <a:srgbClr val="595959"/>
                </a:solidFill>
              </a:rPr>
              <a:t>Zorg dat je er altijd netjes en verzorgd uitziet</a:t>
            </a:r>
          </a:p>
          <a:p>
            <a:pPr eaLnBrk="1" hangingPunct="1">
              <a:spcAft>
                <a:spcPts val="1200"/>
              </a:spcAft>
              <a:buFont typeface="Wingdings" pitchFamily="2" charset="2"/>
              <a:buChar char="ü"/>
            </a:pPr>
            <a:r>
              <a:rPr lang="nl-NL" altLang="nl-BE" sz="1800">
                <a:solidFill>
                  <a:srgbClr val="595959"/>
                </a:solidFill>
              </a:rPr>
              <a:t>Gebruik zelf de producten</a:t>
            </a:r>
          </a:p>
          <a:p>
            <a:pPr eaLnBrk="1" hangingPunct="1">
              <a:spcAft>
                <a:spcPts val="1200"/>
              </a:spcAft>
              <a:buFont typeface="Wingdings" pitchFamily="2" charset="2"/>
              <a:buChar char="ü"/>
            </a:pPr>
            <a:r>
              <a:rPr lang="nl-NL" altLang="nl-BE" sz="1800">
                <a:solidFill>
                  <a:srgbClr val="595959"/>
                </a:solidFill>
              </a:rPr>
              <a:t>Lach! Hoe meer plezier je gasten hebben, des te eerder willen ze je producten kopen en zelf een Party hosten.</a:t>
            </a:r>
          </a:p>
          <a:p>
            <a:pPr eaLnBrk="1" hangingPunct="1">
              <a:spcAft>
                <a:spcPts val="1200"/>
              </a:spcAft>
              <a:buFont typeface="Wingdings" pitchFamily="2" charset="2"/>
              <a:buChar char="ü"/>
            </a:pPr>
            <a:r>
              <a:rPr lang="nl-NL" altLang="nl-BE" sz="1800">
                <a:solidFill>
                  <a:srgbClr val="595959"/>
                </a:solidFill>
              </a:rPr>
              <a:t>Maak het interactief– Laat klanten de producten voelen en ruiken</a:t>
            </a:r>
          </a:p>
          <a:p>
            <a:pPr eaLnBrk="1" hangingPunct="1">
              <a:spcAft>
                <a:spcPts val="1200"/>
              </a:spcAft>
              <a:buFont typeface="Wingdings" pitchFamily="2" charset="2"/>
              <a:buChar char="ü"/>
            </a:pPr>
            <a:r>
              <a:rPr lang="nl-NL" altLang="nl-BE" sz="1800">
                <a:solidFill>
                  <a:srgbClr val="595959"/>
                </a:solidFill>
              </a:rPr>
              <a:t>Gebruik vriendelijke lichaamstaal. Geen armen gekruist!</a:t>
            </a:r>
          </a:p>
          <a:p>
            <a:pPr eaLnBrk="1" hangingPunct="1">
              <a:spcAft>
                <a:spcPts val="1200"/>
              </a:spcAft>
              <a:buFont typeface="Wingdings" pitchFamily="2" charset="2"/>
              <a:buChar char="ü"/>
            </a:pPr>
            <a:r>
              <a:rPr lang="nl-NL" altLang="nl-BE" sz="1800">
                <a:solidFill>
                  <a:srgbClr val="595959"/>
                </a:solidFill>
              </a:rPr>
              <a:t>Wees zelfverzekerd! Laat je liefde voor de producten zien en sta voor hun kwaliteit. Als jij in de producten gelooft, doen je klanten dat ook.</a:t>
            </a:r>
          </a:p>
          <a:p>
            <a:pPr eaLnBrk="1" hangingPunct="1">
              <a:spcAft>
                <a:spcPts val="1200"/>
              </a:spcAft>
              <a:buFont typeface="Wingdings" pitchFamily="2" charset="2"/>
              <a:buChar char="ü"/>
            </a:pPr>
            <a:r>
              <a:rPr lang="nl-NL" altLang="nl-BE" sz="1800" b="1">
                <a:solidFill>
                  <a:srgbClr val="595959"/>
                </a:solidFill>
              </a:rPr>
              <a:t>Ga uit van verkoop. Praat over de producten alsof je klanten ze al gekocht hebben.</a:t>
            </a:r>
          </a:p>
        </p:txBody>
      </p:sp>
      <p:pic>
        <p:nvPicPr>
          <p:cNvPr id="327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descr="S:\NlUtrSenS\Marketing\Products\SKIN\Product Foto's\tafel jacquie.jpg"/>
          <p:cNvPicPr>
            <a:picLocks noChangeAspect="1" noChangeArrowheads="1"/>
          </p:cNvPicPr>
          <p:nvPr/>
        </p:nvPicPr>
        <p:blipFill>
          <a:blip r:embed="rId5">
            <a:extLst>
              <a:ext uri="{28A0092B-C50C-407E-A947-70E740481C1C}">
                <a14:useLocalDpi xmlns:a14="http://schemas.microsoft.com/office/drawing/2010/main" val="0"/>
              </a:ext>
            </a:extLst>
          </a:blip>
          <a:srcRect t="14514" b="5205"/>
          <a:stretch>
            <a:fillRect/>
          </a:stretch>
        </p:blipFill>
        <p:spPr bwMode="auto">
          <a:xfrm>
            <a:off x="-12700" y="2133600"/>
            <a:ext cx="3414713" cy="36544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C51CDC3-621A-4455-9FE5-A69E0FA80FD1}" type="slidenum">
              <a:rPr lang="en-US" altLang="nl-BE" sz="1200">
                <a:solidFill>
                  <a:srgbClr val="595959"/>
                </a:solidFill>
              </a:rPr>
              <a:pPr/>
              <a:t>10</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 y="762000"/>
            <a:ext cx="8686800" cy="646113"/>
          </a:xfrm>
          <a:prstGeom prst="rect">
            <a:avLst/>
          </a:prstGeom>
        </p:spPr>
        <p:txBody>
          <a:bodyPr>
            <a:spAutoFit/>
          </a:bodyPr>
          <a:lstStyle/>
          <a:p>
            <a:pPr algn="ctr" eaLnBrk="1" fontAlgn="auto" hangingPunct="1">
              <a:spcBef>
                <a:spcPts val="0"/>
              </a:spcBef>
              <a:spcAft>
                <a:spcPts val="0"/>
              </a:spcAft>
              <a:defRPr/>
            </a:pPr>
            <a:r>
              <a:rPr lang="en-GB" sz="3600" dirty="0" err="1">
                <a:solidFill>
                  <a:schemeClr val="tx1">
                    <a:lumMod val="65000"/>
                    <a:lumOff val="35000"/>
                  </a:schemeClr>
                </a:solidFill>
                <a:latin typeface="+mj-lt"/>
                <a:ea typeface="+mn-ea"/>
              </a:rPr>
              <a:t>Aan</a:t>
            </a:r>
            <a:r>
              <a:rPr lang="en-GB" sz="3600" dirty="0">
                <a:solidFill>
                  <a:schemeClr val="tx1">
                    <a:lumMod val="65000"/>
                    <a:lumOff val="35000"/>
                  </a:schemeClr>
                </a:solidFill>
                <a:latin typeface="+mj-lt"/>
                <a:ea typeface="+mn-ea"/>
              </a:rPr>
              <a:t> de slag: </a:t>
            </a:r>
            <a:r>
              <a:rPr lang="en-GB" sz="3600" dirty="0" err="1">
                <a:solidFill>
                  <a:schemeClr val="tx1">
                    <a:lumMod val="65000"/>
                    <a:lumOff val="35000"/>
                  </a:schemeClr>
                </a:solidFill>
                <a:latin typeface="+mj-lt"/>
                <a:ea typeface="+mn-ea"/>
              </a:rPr>
              <a:t>praktijk</a:t>
            </a:r>
            <a:endParaRPr lang="en-GB" sz="3600" dirty="0">
              <a:solidFill>
                <a:schemeClr val="tx1">
                  <a:lumMod val="65000"/>
                  <a:lumOff val="35000"/>
                </a:schemeClr>
              </a:solidFill>
              <a:latin typeface="+mj-lt"/>
              <a:ea typeface="+mn-ea"/>
            </a:endParaRPr>
          </a:p>
        </p:txBody>
      </p:sp>
      <p:pic>
        <p:nvPicPr>
          <p:cNvPr id="34820" name="Picture 3" descr="C:\Users\joannatab\AppData\Local\Microsoft\Windows\Temporary Internet Files\Content.Outlook\JJK87BAM\herbalife_on_Instagram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2325" y="4173538"/>
            <a:ext cx="245427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075" y="1600200"/>
            <a:ext cx="242252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34822" name="Picture 9" descr="S:\NlUtrSenS\Marketing\Products\SKIN\Product Foto's\skin proberen blon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327275"/>
            <a:ext cx="2763838"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8888" y="1530350"/>
            <a:ext cx="2493962" cy="249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4763" y="4173538"/>
            <a:ext cx="2478087" cy="247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5"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B7FA6A41-3C31-4D6A-88AC-BA75D0728E05}" type="slidenum">
              <a:rPr lang="en-US" altLang="nl-BE" sz="1200">
                <a:solidFill>
                  <a:srgbClr val="898989"/>
                </a:solidFill>
              </a:rPr>
              <a:pPr/>
              <a:t>11</a:t>
            </a:fld>
            <a:endParaRPr lang="en-US" altLang="nl-BE" sz="1200">
              <a:solidFill>
                <a:srgbClr val="898989"/>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US">
              <a:latin typeface="Arial" charset="0"/>
              <a:ea typeface="MS PGothic" charset="0"/>
              <a:cs typeface="MS PGothic" charset="0"/>
            </a:endParaRPr>
          </a:p>
        </p:txBody>
      </p:sp>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D3BE54BC-9B50-4FDC-99A1-B9B86D642D9F}" type="slidenum">
              <a:rPr lang="en-US" altLang="nl-BE" sz="1200">
                <a:solidFill>
                  <a:srgbClr val="898989"/>
                </a:solidFill>
              </a:rPr>
              <a:pPr/>
              <a:t>12</a:t>
            </a:fld>
            <a:endParaRPr lang="en-US" altLang="nl-BE" sz="1200">
              <a:solidFill>
                <a:srgbClr val="898989"/>
              </a:solidFill>
            </a:endParaRPr>
          </a:p>
        </p:txBody>
      </p:sp>
      <p:sp>
        <p:nvSpPr>
          <p:cNvPr id="13318" name="TextBox 1"/>
          <p:cNvSpPr txBox="1">
            <a:spLocks noChangeArrowheads="1"/>
          </p:cNvSpPr>
          <p:nvPr/>
        </p:nvSpPr>
        <p:spPr bwMode="auto">
          <a:xfrm>
            <a:off x="2209800" y="6858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a:spcBef>
                <a:spcPct val="0"/>
              </a:spcBef>
              <a:buFontTx/>
              <a:buNone/>
              <a:defRPr/>
            </a:pPr>
            <a:r>
              <a:rPr lang="en-US" altLang="nl-BE" sz="3600" dirty="0" err="1" smtClean="0">
                <a:solidFill>
                  <a:schemeClr val="tx1">
                    <a:lumMod val="65000"/>
                    <a:lumOff val="35000"/>
                  </a:schemeClr>
                </a:solidFill>
              </a:rPr>
              <a:t>Welzijnsevaluatie</a:t>
            </a:r>
            <a:r>
              <a:rPr lang="en-US" altLang="nl-BE" sz="3600" dirty="0" smtClean="0">
                <a:solidFill>
                  <a:schemeClr val="tx1">
                    <a:lumMod val="65000"/>
                    <a:lumOff val="35000"/>
                  </a:schemeClr>
                </a:solidFill>
              </a:rPr>
              <a:t> van de </a:t>
            </a:r>
            <a:r>
              <a:rPr lang="en-US" altLang="nl-BE" sz="3600" dirty="0" err="1" smtClean="0">
                <a:solidFill>
                  <a:schemeClr val="tx1">
                    <a:lumMod val="65000"/>
                    <a:lumOff val="35000"/>
                  </a:schemeClr>
                </a:solidFill>
              </a:rPr>
              <a:t>huid</a:t>
            </a:r>
            <a:endParaRPr lang="en-US" altLang="nl-BE" sz="3600" dirty="0" smtClean="0">
              <a:solidFill>
                <a:schemeClr val="tx1">
                  <a:lumMod val="65000"/>
                  <a:lumOff val="35000"/>
                </a:schemeClr>
              </a:solidFill>
            </a:endParaRPr>
          </a:p>
        </p:txBody>
      </p:sp>
      <p:sp>
        <p:nvSpPr>
          <p:cNvPr id="13320" name="TextBox 2"/>
          <p:cNvSpPr txBox="1">
            <a:spLocks noChangeArrowheads="1"/>
          </p:cNvSpPr>
          <p:nvPr/>
        </p:nvSpPr>
        <p:spPr bwMode="auto">
          <a:xfrm>
            <a:off x="4800600" y="3048000"/>
            <a:ext cx="4038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spcBef>
                <a:spcPct val="0"/>
              </a:spcBef>
              <a:buFontTx/>
              <a:buNone/>
              <a:defRPr/>
            </a:pPr>
            <a:r>
              <a:rPr lang="en-US" altLang="nl-BE" sz="2400" dirty="0" err="1" smtClean="0">
                <a:solidFill>
                  <a:schemeClr val="tx1">
                    <a:lumMod val="65000"/>
                    <a:lumOff val="35000"/>
                  </a:schemeClr>
                </a:solidFill>
              </a:rPr>
              <a:t>Vul</a:t>
            </a:r>
            <a:r>
              <a:rPr lang="en-US" altLang="nl-BE" sz="2400" dirty="0" smtClean="0">
                <a:solidFill>
                  <a:schemeClr val="tx1">
                    <a:lumMod val="65000"/>
                    <a:lumOff val="35000"/>
                  </a:schemeClr>
                </a:solidFill>
              </a:rPr>
              <a:t> het </a:t>
            </a:r>
            <a:r>
              <a:rPr lang="en-US" altLang="nl-BE" sz="2400" dirty="0" err="1" smtClean="0">
                <a:solidFill>
                  <a:schemeClr val="tx1">
                    <a:lumMod val="65000"/>
                    <a:lumOff val="35000"/>
                  </a:schemeClr>
                </a:solidFill>
              </a:rPr>
              <a:t>formulier</a:t>
            </a:r>
            <a:r>
              <a:rPr lang="en-US" altLang="nl-BE" sz="2400" dirty="0" smtClean="0">
                <a:solidFill>
                  <a:schemeClr val="tx1">
                    <a:lumMod val="65000"/>
                    <a:lumOff val="35000"/>
                  </a:schemeClr>
                </a:solidFill>
              </a:rPr>
              <a:t> in:</a:t>
            </a:r>
          </a:p>
          <a:p>
            <a:pPr algn="ctr">
              <a:spcBef>
                <a:spcPct val="0"/>
              </a:spcBef>
              <a:buFontTx/>
              <a:buNone/>
              <a:defRPr/>
            </a:pPr>
            <a:endParaRPr lang="en-US" altLang="nl-BE" sz="2400" dirty="0" smtClean="0">
              <a:solidFill>
                <a:schemeClr val="tx1">
                  <a:lumMod val="65000"/>
                  <a:lumOff val="35000"/>
                </a:schemeClr>
              </a:solidFill>
            </a:endParaRPr>
          </a:p>
          <a:p>
            <a:pPr algn="ctr">
              <a:spcBef>
                <a:spcPct val="0"/>
              </a:spcBef>
              <a:buFontTx/>
              <a:buNone/>
              <a:defRPr/>
            </a:pPr>
            <a:r>
              <a:rPr lang="en-US" altLang="nl-BE" sz="2400" dirty="0" smtClean="0">
                <a:solidFill>
                  <a:schemeClr val="tx1">
                    <a:lumMod val="65000"/>
                    <a:lumOff val="35000"/>
                  </a:schemeClr>
                </a:solidFill>
              </a:rPr>
              <a:t>je </a:t>
            </a:r>
            <a:r>
              <a:rPr lang="en-US" altLang="nl-BE" sz="2400" dirty="0" err="1" smtClean="0">
                <a:solidFill>
                  <a:schemeClr val="tx1">
                    <a:lumMod val="65000"/>
                    <a:lumOff val="35000"/>
                  </a:schemeClr>
                </a:solidFill>
              </a:rPr>
              <a:t>weet</a:t>
            </a:r>
            <a:r>
              <a:rPr lang="en-US" altLang="nl-BE" sz="2400" dirty="0" smtClean="0">
                <a:solidFill>
                  <a:schemeClr val="tx1">
                    <a:lumMod val="65000"/>
                    <a:lumOff val="35000"/>
                  </a:schemeClr>
                </a:solidFill>
              </a:rPr>
              <a:t> nu </a:t>
            </a:r>
            <a:r>
              <a:rPr lang="en-US" altLang="nl-BE" sz="2400" dirty="0" err="1" smtClean="0">
                <a:solidFill>
                  <a:schemeClr val="tx1">
                    <a:lumMod val="65000"/>
                    <a:lumOff val="35000"/>
                  </a:schemeClr>
                </a:solidFill>
              </a:rPr>
              <a:t>welk</a:t>
            </a:r>
            <a:r>
              <a:rPr lang="en-US" altLang="nl-BE" sz="2400" dirty="0" smtClean="0">
                <a:solidFill>
                  <a:schemeClr val="tx1">
                    <a:lumMod val="65000"/>
                    <a:lumOff val="35000"/>
                  </a:schemeClr>
                </a:solidFill>
              </a:rPr>
              <a:t> </a:t>
            </a:r>
            <a:r>
              <a:rPr lang="en-US" altLang="nl-BE" sz="2400" dirty="0" err="1" smtClean="0">
                <a:solidFill>
                  <a:schemeClr val="tx1">
                    <a:lumMod val="65000"/>
                    <a:lumOff val="35000"/>
                  </a:schemeClr>
                </a:solidFill>
              </a:rPr>
              <a:t>huidtype</a:t>
            </a:r>
            <a:r>
              <a:rPr lang="en-US" altLang="nl-BE" sz="2400" dirty="0" smtClean="0">
                <a:solidFill>
                  <a:schemeClr val="tx1">
                    <a:lumMod val="65000"/>
                    <a:lumOff val="35000"/>
                  </a:schemeClr>
                </a:solidFill>
              </a:rPr>
              <a:t> </a:t>
            </a:r>
            <a:r>
              <a:rPr lang="en-US" altLang="nl-BE" sz="2400" dirty="0" err="1" smtClean="0">
                <a:solidFill>
                  <a:schemeClr val="tx1">
                    <a:lumMod val="65000"/>
                    <a:lumOff val="35000"/>
                  </a:schemeClr>
                </a:solidFill>
              </a:rPr>
              <a:t>iedereen</a:t>
            </a:r>
            <a:r>
              <a:rPr lang="en-US" altLang="nl-BE" sz="2400" dirty="0" smtClean="0">
                <a:solidFill>
                  <a:schemeClr val="tx1">
                    <a:lumMod val="65000"/>
                    <a:lumOff val="35000"/>
                  </a:schemeClr>
                </a:solidFill>
              </a:rPr>
              <a:t> </a:t>
            </a:r>
            <a:r>
              <a:rPr lang="en-US" altLang="nl-BE" sz="2400" dirty="0" err="1" smtClean="0">
                <a:solidFill>
                  <a:schemeClr val="tx1">
                    <a:lumMod val="65000"/>
                    <a:lumOff val="35000"/>
                  </a:schemeClr>
                </a:solidFill>
              </a:rPr>
              <a:t>heeft</a:t>
            </a:r>
            <a:r>
              <a:rPr lang="en-US" altLang="nl-BE" sz="2400" dirty="0" smtClean="0">
                <a:solidFill>
                  <a:schemeClr val="tx1">
                    <a:lumMod val="65000"/>
                    <a:lumOff val="35000"/>
                  </a:schemeClr>
                </a:solidFill>
              </a:rPr>
              <a:t> en </a:t>
            </a:r>
            <a:r>
              <a:rPr lang="en-US" altLang="nl-BE" sz="2400" dirty="0" err="1" smtClean="0">
                <a:solidFill>
                  <a:schemeClr val="tx1">
                    <a:lumMod val="65000"/>
                    <a:lumOff val="35000"/>
                  </a:schemeClr>
                </a:solidFill>
              </a:rPr>
              <a:t>dus</a:t>
            </a:r>
            <a:r>
              <a:rPr lang="en-US" altLang="nl-BE" sz="2400" dirty="0" smtClean="0">
                <a:solidFill>
                  <a:schemeClr val="tx1">
                    <a:lumMod val="65000"/>
                    <a:lumOff val="35000"/>
                  </a:schemeClr>
                </a:solidFill>
              </a:rPr>
              <a:t> </a:t>
            </a:r>
            <a:r>
              <a:rPr lang="en-US" altLang="nl-BE" sz="2400" dirty="0" err="1" smtClean="0">
                <a:solidFill>
                  <a:schemeClr val="tx1">
                    <a:lumMod val="65000"/>
                    <a:lumOff val="35000"/>
                  </a:schemeClr>
                </a:solidFill>
              </a:rPr>
              <a:t>welke</a:t>
            </a:r>
            <a:r>
              <a:rPr lang="en-US" altLang="nl-BE" sz="2400" dirty="0" smtClean="0">
                <a:solidFill>
                  <a:schemeClr val="tx1">
                    <a:lumMod val="65000"/>
                    <a:lumOff val="35000"/>
                  </a:schemeClr>
                </a:solidFill>
              </a:rPr>
              <a:t> cleanser </a:t>
            </a:r>
            <a:r>
              <a:rPr lang="en-US" altLang="nl-BE" sz="2400" dirty="0" err="1" smtClean="0">
                <a:solidFill>
                  <a:schemeClr val="tx1">
                    <a:lumMod val="65000"/>
                    <a:lumOff val="35000"/>
                  </a:schemeClr>
                </a:solidFill>
              </a:rPr>
              <a:t>er</a:t>
            </a:r>
            <a:r>
              <a:rPr lang="en-US" altLang="nl-BE" sz="2400" dirty="0" smtClean="0">
                <a:solidFill>
                  <a:schemeClr val="tx1">
                    <a:lumMod val="65000"/>
                    <a:lumOff val="35000"/>
                  </a:schemeClr>
                </a:solidFill>
              </a:rPr>
              <a:t> </a:t>
            </a:r>
            <a:r>
              <a:rPr lang="en-US" altLang="nl-BE" sz="2400" dirty="0" err="1" smtClean="0">
                <a:solidFill>
                  <a:schemeClr val="tx1">
                    <a:lumMod val="65000"/>
                    <a:lumOff val="35000"/>
                  </a:schemeClr>
                </a:solidFill>
              </a:rPr>
              <a:t>nodig</a:t>
            </a:r>
            <a:r>
              <a:rPr lang="en-US" altLang="nl-BE" sz="2400" dirty="0" smtClean="0">
                <a:solidFill>
                  <a:schemeClr val="tx1">
                    <a:lumMod val="65000"/>
                    <a:lumOff val="35000"/>
                  </a:schemeClr>
                </a:solidFill>
              </a:rPr>
              <a:t> is</a:t>
            </a:r>
          </a:p>
        </p:txBody>
      </p:sp>
      <p:grpSp>
        <p:nvGrpSpPr>
          <p:cNvPr id="36871" name="Groep 1"/>
          <p:cNvGrpSpPr>
            <a:grpSpLocks/>
          </p:cNvGrpSpPr>
          <p:nvPr/>
        </p:nvGrpSpPr>
        <p:grpSpPr bwMode="auto">
          <a:xfrm>
            <a:off x="411163" y="1493838"/>
            <a:ext cx="3779837" cy="5276850"/>
            <a:chOff x="410656" y="1493521"/>
            <a:chExt cx="3780344" cy="5277484"/>
          </a:xfrm>
        </p:grpSpPr>
        <p:pic>
          <p:nvPicPr>
            <p:cNvPr id="36872" name="Picture 9"/>
            <p:cNvPicPr>
              <a:picLocks noChangeAspect="1" noChangeArrowheads="1"/>
            </p:cNvPicPr>
            <p:nvPr/>
          </p:nvPicPr>
          <p:blipFill>
            <a:blip r:embed="rId5">
              <a:extLst>
                <a:ext uri="{28A0092B-C50C-407E-A947-70E740481C1C}">
                  <a14:useLocalDpi xmlns:a14="http://schemas.microsoft.com/office/drawing/2010/main" val="0"/>
                </a:ext>
              </a:extLst>
            </a:blip>
            <a:srcRect t="851" b="851"/>
            <a:stretch>
              <a:fillRect/>
            </a:stretch>
          </p:blipFill>
          <p:spPr bwMode="auto">
            <a:xfrm>
              <a:off x="410656" y="1493521"/>
              <a:ext cx="3780344" cy="5277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936425"/>
              <a:ext cx="1447800" cy="7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US">
              <a:latin typeface="Arial" charset="0"/>
              <a:ea typeface="MS PGothic" charset="0"/>
              <a:cs typeface="MS PGothic" charset="0"/>
            </a:endParaRPr>
          </a:p>
        </p:txBody>
      </p:sp>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8A90BCA-AEDA-4553-973D-B75C51288342}" type="slidenum">
              <a:rPr lang="en-US" altLang="nl-BE" sz="1200">
                <a:solidFill>
                  <a:srgbClr val="898989"/>
                </a:solidFill>
              </a:rPr>
              <a:pPr/>
              <a:t>13</a:t>
            </a:fld>
            <a:endParaRPr lang="en-US" altLang="nl-BE" sz="1200">
              <a:solidFill>
                <a:srgbClr val="898989"/>
              </a:solidFill>
            </a:endParaRPr>
          </a:p>
        </p:txBody>
      </p:sp>
      <p:sp>
        <p:nvSpPr>
          <p:cNvPr id="9" name="Title 1"/>
          <p:cNvSpPr>
            <a:spLocks noGrp="1"/>
          </p:cNvSpPr>
          <p:nvPr>
            <p:ph type="title"/>
          </p:nvPr>
        </p:nvSpPr>
        <p:spPr>
          <a:xfrm>
            <a:off x="457200" y="1524000"/>
            <a:ext cx="8229600" cy="4648200"/>
          </a:xfrm>
        </p:spPr>
        <p:txBody>
          <a:bodyPr/>
          <a:lstStyle/>
          <a:p>
            <a:pPr>
              <a:defRPr/>
            </a:pPr>
            <a:r>
              <a:rPr lang="en-US" altLang="nl-BE" sz="3600" dirty="0" smtClean="0">
                <a:solidFill>
                  <a:schemeClr val="tx1">
                    <a:lumMod val="65000"/>
                    <a:lumOff val="35000"/>
                  </a:schemeClr>
                </a:solidFill>
              </a:rPr>
              <a:t>VOORFOTO MAKEN</a:t>
            </a:r>
            <a:br>
              <a:rPr lang="en-US" altLang="nl-BE" sz="3600" dirty="0" smtClean="0">
                <a:solidFill>
                  <a:schemeClr val="tx1">
                    <a:lumMod val="65000"/>
                    <a:lumOff val="35000"/>
                  </a:schemeClr>
                </a:solidFill>
              </a:rPr>
            </a:br>
            <a:r>
              <a:rPr lang="en-US" altLang="nl-BE" sz="3600" dirty="0" smtClean="0">
                <a:solidFill>
                  <a:schemeClr val="tx1">
                    <a:lumMod val="65000"/>
                    <a:lumOff val="35000"/>
                  </a:schemeClr>
                </a:solidFill>
              </a:rPr>
              <a:t/>
            </a:r>
            <a:br>
              <a:rPr lang="en-US" altLang="nl-BE" sz="3600" dirty="0" smtClean="0">
                <a:solidFill>
                  <a:schemeClr val="tx1">
                    <a:lumMod val="65000"/>
                    <a:lumOff val="35000"/>
                  </a:schemeClr>
                </a:solidFill>
              </a:rPr>
            </a:br>
            <a:r>
              <a:rPr lang="en-US" altLang="nl-BE" sz="3600" dirty="0" err="1" smtClean="0">
                <a:solidFill>
                  <a:schemeClr val="tx1">
                    <a:lumMod val="65000"/>
                    <a:lumOff val="35000"/>
                  </a:schemeClr>
                </a:solidFill>
              </a:rPr>
              <a:t>Gebruik</a:t>
            </a:r>
            <a:r>
              <a:rPr lang="en-US" altLang="nl-BE" sz="3600" dirty="0" smtClean="0">
                <a:solidFill>
                  <a:schemeClr val="tx1">
                    <a:lumMod val="65000"/>
                    <a:lumOff val="35000"/>
                  </a:schemeClr>
                </a:solidFill>
              </a:rPr>
              <a:t> </a:t>
            </a:r>
            <a:r>
              <a:rPr lang="en-US" altLang="nl-BE" sz="3600" dirty="0" err="1" smtClean="0">
                <a:solidFill>
                  <a:schemeClr val="tx1">
                    <a:lumMod val="65000"/>
                    <a:lumOff val="35000"/>
                  </a:schemeClr>
                </a:solidFill>
              </a:rPr>
              <a:t>een</a:t>
            </a:r>
            <a:r>
              <a:rPr lang="en-US" altLang="nl-BE" sz="3600" dirty="0" smtClean="0">
                <a:solidFill>
                  <a:schemeClr val="tx1">
                    <a:lumMod val="65000"/>
                    <a:lumOff val="35000"/>
                  </a:schemeClr>
                </a:solidFill>
              </a:rPr>
              <a:t> smartphone, </a:t>
            </a:r>
            <a:br>
              <a:rPr lang="en-US" altLang="nl-BE" sz="3600" dirty="0" smtClean="0">
                <a:solidFill>
                  <a:schemeClr val="tx1">
                    <a:lumMod val="65000"/>
                    <a:lumOff val="35000"/>
                  </a:schemeClr>
                </a:solidFill>
              </a:rPr>
            </a:br>
            <a:r>
              <a:rPr lang="en-US" altLang="nl-BE" sz="3600" dirty="0" smtClean="0">
                <a:solidFill>
                  <a:schemeClr val="tx1">
                    <a:lumMod val="65000"/>
                    <a:lumOff val="35000"/>
                  </a:schemeClr>
                </a:solidFill>
              </a:rPr>
              <a:t>iPad of </a:t>
            </a:r>
            <a:r>
              <a:rPr lang="en-US" altLang="nl-BE" sz="3600" dirty="0" err="1" smtClean="0">
                <a:solidFill>
                  <a:schemeClr val="tx1">
                    <a:lumMod val="65000"/>
                    <a:lumOff val="35000"/>
                  </a:schemeClr>
                </a:solidFill>
              </a:rPr>
              <a:t>een</a:t>
            </a:r>
            <a:r>
              <a:rPr lang="en-US" altLang="nl-BE" sz="3600" dirty="0" smtClean="0">
                <a:solidFill>
                  <a:schemeClr val="tx1">
                    <a:lumMod val="65000"/>
                    <a:lumOff val="35000"/>
                  </a:schemeClr>
                </a:solidFill>
              </a:rPr>
              <a:t> </a:t>
            </a:r>
            <a:r>
              <a:rPr lang="en-US" altLang="nl-BE" sz="3600" dirty="0" err="1" smtClean="0">
                <a:solidFill>
                  <a:schemeClr val="tx1">
                    <a:lumMod val="65000"/>
                    <a:lumOff val="35000"/>
                  </a:schemeClr>
                </a:solidFill>
              </a:rPr>
              <a:t>digitale</a:t>
            </a:r>
            <a:r>
              <a:rPr lang="en-US" altLang="nl-BE" sz="3600" dirty="0" smtClean="0">
                <a:solidFill>
                  <a:schemeClr val="tx1">
                    <a:lumMod val="65000"/>
                    <a:lumOff val="35000"/>
                  </a:schemeClr>
                </a:solidFill>
              </a:rPr>
              <a:t> camera</a:t>
            </a:r>
            <a:r>
              <a:rPr lang="en-US" altLang="nl-BE" sz="3600" dirty="0">
                <a:solidFill>
                  <a:schemeClr val="tx1">
                    <a:lumMod val="65000"/>
                    <a:lumOff val="35000"/>
                  </a:schemeClr>
                </a:solidFill>
              </a:rPr>
              <a:t/>
            </a:r>
            <a:br>
              <a:rPr lang="en-US" altLang="nl-BE" sz="3600" dirty="0">
                <a:solidFill>
                  <a:schemeClr val="tx1">
                    <a:lumMod val="65000"/>
                    <a:lumOff val="35000"/>
                  </a:schemeClr>
                </a:solidFill>
              </a:rPr>
            </a:br>
            <a:r>
              <a:rPr lang="en-US" altLang="nl-BE" sz="3600" dirty="0" smtClean="0">
                <a:solidFill>
                  <a:schemeClr val="tx1">
                    <a:lumMod val="65000"/>
                    <a:lumOff val="35000"/>
                  </a:schemeClr>
                </a:solidFill>
              </a:rPr>
              <a:t/>
            </a:r>
            <a:br>
              <a:rPr lang="en-US" altLang="nl-BE" sz="3600" dirty="0" smtClean="0">
                <a:solidFill>
                  <a:schemeClr val="tx1">
                    <a:lumMod val="65000"/>
                    <a:lumOff val="35000"/>
                  </a:schemeClr>
                </a:solidFill>
              </a:rPr>
            </a:br>
            <a:r>
              <a:rPr lang="en-US" altLang="nl-BE" sz="3600" dirty="0">
                <a:solidFill>
                  <a:schemeClr val="tx1">
                    <a:lumMod val="65000"/>
                    <a:lumOff val="35000"/>
                  </a:schemeClr>
                </a:solidFill>
              </a:rPr>
              <a:t/>
            </a:r>
            <a:br>
              <a:rPr lang="en-US" altLang="nl-BE" sz="3600" dirty="0">
                <a:solidFill>
                  <a:schemeClr val="tx1">
                    <a:lumMod val="65000"/>
                    <a:lumOff val="35000"/>
                  </a:schemeClr>
                </a:solidFill>
              </a:rPr>
            </a:br>
            <a:r>
              <a:rPr lang="en-US" altLang="nl-BE" sz="3600" dirty="0" smtClean="0">
                <a:solidFill>
                  <a:schemeClr val="tx1">
                    <a:lumMod val="65000"/>
                    <a:lumOff val="35000"/>
                  </a:schemeClr>
                </a:solidFill>
              </a:rPr>
              <a:t/>
            </a:r>
            <a:br>
              <a:rPr lang="en-US" altLang="nl-BE" sz="3600" dirty="0" smtClean="0">
                <a:solidFill>
                  <a:schemeClr val="tx1">
                    <a:lumMod val="65000"/>
                    <a:lumOff val="35000"/>
                  </a:schemeClr>
                </a:solidFill>
              </a:rPr>
            </a:br>
            <a:endParaRPr lang="en-US" altLang="nl-BE" sz="3600" dirty="0" smtClean="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7"/>
          <p:cNvSpPr txBox="1">
            <a:spLocks noChangeArrowheads="1"/>
          </p:cNvSpPr>
          <p:nvPr/>
        </p:nvSpPr>
        <p:spPr bwMode="auto">
          <a:xfrm>
            <a:off x="304800" y="8016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nl-NL" altLang="nl-BE" sz="3600" dirty="0" smtClean="0">
                <a:solidFill>
                  <a:schemeClr val="tx1">
                    <a:lumMod val="65000"/>
                    <a:lumOff val="35000"/>
                  </a:schemeClr>
                </a:solidFill>
                <a:latin typeface="+mj-lt"/>
              </a:rPr>
              <a:t>De SKIN Party Presentatie</a:t>
            </a:r>
            <a:endParaRPr lang="nl-NL" altLang="nl-BE" sz="2800" dirty="0" smtClean="0">
              <a:solidFill>
                <a:schemeClr val="tx1">
                  <a:lumMod val="65000"/>
                  <a:lumOff val="35000"/>
                </a:schemeClr>
              </a:solidFill>
              <a:latin typeface="+mj-lt"/>
            </a:endParaRPr>
          </a:p>
        </p:txBody>
      </p:sp>
      <p:sp>
        <p:nvSpPr>
          <p:cNvPr id="40964" name="Tekstvak 7"/>
          <p:cNvSpPr txBox="1">
            <a:spLocks noChangeArrowheads="1"/>
          </p:cNvSpPr>
          <p:nvPr/>
        </p:nvSpPr>
        <p:spPr bwMode="auto">
          <a:xfrm>
            <a:off x="3429000" y="28194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nl-NL" altLang="nl-BE" sz="1800"/>
          </a:p>
        </p:txBody>
      </p:sp>
      <p:pic>
        <p:nvPicPr>
          <p:cNvPr id="204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975" y="2590800"/>
            <a:ext cx="2762250" cy="36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0487" name="Picture 3"/>
          <p:cNvPicPr>
            <a:picLocks noChangeAspect="1" noChangeArrowheads="1"/>
          </p:cNvPicPr>
          <p:nvPr/>
        </p:nvPicPr>
        <p:blipFill>
          <a:blip r:embed="rId6">
            <a:extLst>
              <a:ext uri="{28A0092B-C50C-407E-A947-70E740481C1C}">
                <a14:useLocalDpi xmlns:a14="http://schemas.microsoft.com/office/drawing/2010/main" val="0"/>
              </a:ext>
            </a:extLst>
          </a:blip>
          <a:srcRect l="7166" r="3580"/>
          <a:stretch>
            <a:fillRect/>
          </a:stretch>
        </p:blipFill>
        <p:spPr bwMode="auto">
          <a:xfrm>
            <a:off x="0" y="2590800"/>
            <a:ext cx="2847975" cy="36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0488" name="Picture 5"/>
          <p:cNvPicPr>
            <a:picLocks noChangeAspect="1" noChangeArrowheads="1"/>
          </p:cNvPicPr>
          <p:nvPr/>
        </p:nvPicPr>
        <p:blipFill>
          <a:blip r:embed="rId7">
            <a:extLst>
              <a:ext uri="{28A0092B-C50C-407E-A947-70E740481C1C}">
                <a14:useLocalDpi xmlns:a14="http://schemas.microsoft.com/office/drawing/2010/main" val="0"/>
              </a:ext>
            </a:extLst>
          </a:blip>
          <a:srcRect l="13789" r="15698"/>
          <a:stretch>
            <a:fillRect/>
          </a:stretch>
        </p:blipFill>
        <p:spPr bwMode="auto">
          <a:xfrm>
            <a:off x="5605463" y="2566988"/>
            <a:ext cx="3538537" cy="36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0968"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B98FFD47-F437-4C75-B0AF-541B7AB76E89}" type="slidenum">
              <a:rPr lang="en-US" altLang="nl-BE" sz="1200">
                <a:solidFill>
                  <a:srgbClr val="898989"/>
                </a:solidFill>
              </a:rPr>
              <a:pPr/>
              <a:t>14</a:t>
            </a:fld>
            <a:endParaRPr lang="en-US" altLang="nl-BE" sz="1200">
              <a:solidFill>
                <a:srgbClr val="898989"/>
              </a:solidFill>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kstvak 4"/>
          <p:cNvSpPr txBox="1">
            <a:spLocks noChangeArrowheads="1"/>
          </p:cNvSpPr>
          <p:nvPr/>
        </p:nvSpPr>
        <p:spPr bwMode="auto">
          <a:xfrm>
            <a:off x="319088" y="6889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nl-NL" altLang="nl-BE" sz="3600" dirty="0" smtClean="0">
                <a:solidFill>
                  <a:schemeClr val="tx1">
                    <a:lumMod val="65000"/>
                    <a:lumOff val="35000"/>
                  </a:schemeClr>
                </a:solidFill>
                <a:latin typeface="+mj-lt"/>
              </a:rPr>
              <a:t>De huid is ons grootste orgaan</a:t>
            </a:r>
          </a:p>
        </p:txBody>
      </p:sp>
      <p:sp>
        <p:nvSpPr>
          <p:cNvPr id="43012" name="Tekstvak 8"/>
          <p:cNvSpPr txBox="1">
            <a:spLocks noChangeArrowheads="1"/>
          </p:cNvSpPr>
          <p:nvPr/>
        </p:nvSpPr>
        <p:spPr bwMode="auto">
          <a:xfrm>
            <a:off x="304800" y="2362200"/>
            <a:ext cx="8824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nl-NL" altLang="nl-BE" dirty="0" smtClean="0">
                <a:solidFill>
                  <a:schemeClr val="tx1">
                    <a:lumMod val="65000"/>
                    <a:lumOff val="35000"/>
                  </a:schemeClr>
                </a:solidFill>
                <a:latin typeface="+mj-lt"/>
              </a:rPr>
              <a:t>WAT DOET DE HUID ALLEMAAL?</a:t>
            </a:r>
          </a:p>
        </p:txBody>
      </p:sp>
      <p:sp>
        <p:nvSpPr>
          <p:cNvPr id="43013" name="Tekstvak 8"/>
          <p:cNvSpPr txBox="1">
            <a:spLocks noChangeArrowheads="1"/>
          </p:cNvSpPr>
          <p:nvPr/>
        </p:nvSpPr>
        <p:spPr bwMode="auto">
          <a:xfrm>
            <a:off x="304800" y="3119438"/>
            <a:ext cx="88249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1200"/>
              </a:spcAft>
              <a:buFont typeface="Wingdings" pitchFamily="2" charset="2"/>
              <a:buChar char="ü"/>
              <a:defRPr/>
            </a:pPr>
            <a:r>
              <a:rPr lang="nl-NL" altLang="nl-BE" dirty="0" smtClean="0">
                <a:solidFill>
                  <a:schemeClr val="tx1">
                    <a:lumMod val="65000"/>
                    <a:lumOff val="35000"/>
                  </a:schemeClr>
                </a:solidFill>
                <a:latin typeface="+mj-lt"/>
              </a:rPr>
              <a:t>Biedt bescherming</a:t>
            </a:r>
          </a:p>
          <a:p>
            <a:pPr eaLnBrk="1" hangingPunct="1">
              <a:spcAft>
                <a:spcPts val="1200"/>
              </a:spcAft>
              <a:buFont typeface="Wingdings" pitchFamily="2" charset="2"/>
              <a:buChar char="ü"/>
              <a:defRPr/>
            </a:pPr>
            <a:r>
              <a:rPr lang="nl-NL" altLang="nl-BE" dirty="0" smtClean="0">
                <a:solidFill>
                  <a:schemeClr val="tx1">
                    <a:lumMod val="65000"/>
                    <a:lumOff val="35000"/>
                  </a:schemeClr>
                </a:solidFill>
                <a:latin typeface="+mj-lt"/>
              </a:rPr>
              <a:t>Regelt de lichaamstemperatuur</a:t>
            </a:r>
          </a:p>
          <a:p>
            <a:pPr eaLnBrk="1" hangingPunct="1">
              <a:spcAft>
                <a:spcPts val="1200"/>
              </a:spcAft>
              <a:buFont typeface="Wingdings" pitchFamily="2" charset="2"/>
              <a:buChar char="ü"/>
              <a:defRPr/>
            </a:pPr>
            <a:r>
              <a:rPr lang="nl-NL" altLang="nl-BE" dirty="0" smtClean="0">
                <a:solidFill>
                  <a:schemeClr val="tx1">
                    <a:lumMod val="65000"/>
                    <a:lumOff val="35000"/>
                  </a:schemeClr>
                </a:solidFill>
                <a:latin typeface="+mj-lt"/>
              </a:rPr>
              <a:t>Transporteert de voedingsstoffen</a:t>
            </a:r>
          </a:p>
          <a:p>
            <a:pPr eaLnBrk="1" hangingPunct="1">
              <a:spcAft>
                <a:spcPts val="1200"/>
              </a:spcAft>
              <a:buFont typeface="Wingdings" pitchFamily="2" charset="2"/>
              <a:buChar char="ü"/>
              <a:defRPr/>
            </a:pPr>
            <a:r>
              <a:rPr lang="nl-NL" altLang="nl-BE" dirty="0" smtClean="0">
                <a:solidFill>
                  <a:schemeClr val="tx1">
                    <a:lumMod val="65000"/>
                    <a:lumOff val="35000"/>
                  </a:schemeClr>
                </a:solidFill>
                <a:latin typeface="+mj-lt"/>
              </a:rPr>
              <a:t>Zorgt voor afweer tegen schadelijke straling</a:t>
            </a:r>
          </a:p>
          <a:p>
            <a:pPr eaLnBrk="1" hangingPunct="1">
              <a:spcAft>
                <a:spcPts val="1200"/>
              </a:spcAft>
              <a:buFont typeface="Wingdings" pitchFamily="2" charset="2"/>
              <a:buChar char="ü"/>
              <a:defRPr/>
            </a:pPr>
            <a:r>
              <a:rPr lang="nl-NL" altLang="nl-BE" dirty="0" smtClean="0">
                <a:solidFill>
                  <a:schemeClr val="tx1">
                    <a:lumMod val="65000"/>
                    <a:lumOff val="35000"/>
                  </a:schemeClr>
                </a:solidFill>
                <a:latin typeface="+mj-lt"/>
              </a:rPr>
              <a:t>Voert de afvalstoffen af</a:t>
            </a:r>
          </a:p>
        </p:txBody>
      </p:sp>
      <p:pic>
        <p:nvPicPr>
          <p:cNvPr id="43014" name="Afbeelding 8" descr="hui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53113" y="2376488"/>
            <a:ext cx="275748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7AF2E9B-3952-4308-B46D-93D4552FEA10}" type="slidenum">
              <a:rPr lang="en-US" altLang="nl-BE" sz="1200">
                <a:solidFill>
                  <a:srgbClr val="595959"/>
                </a:solidFill>
              </a:rPr>
              <a:pPr/>
              <a:t>15</a:t>
            </a:fld>
            <a:endParaRPr lang="en-US" altLang="nl-BE" sz="1200">
              <a:solidFill>
                <a:srgbClr val="595959"/>
              </a:solidFill>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kstvak 8"/>
          <p:cNvSpPr txBox="1">
            <a:spLocks noChangeArrowheads="1"/>
          </p:cNvSpPr>
          <p:nvPr/>
        </p:nvSpPr>
        <p:spPr bwMode="auto">
          <a:xfrm>
            <a:off x="304800" y="2152650"/>
            <a:ext cx="8077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2000">
                <a:solidFill>
                  <a:srgbClr val="595959"/>
                </a:solidFill>
              </a:rPr>
              <a:t>ONZE VOEDING is een directe LINK </a:t>
            </a:r>
          </a:p>
          <a:p>
            <a:pPr eaLnBrk="1" hangingPunct="1">
              <a:spcAft>
                <a:spcPts val="1200"/>
              </a:spcAft>
            </a:pPr>
            <a:r>
              <a:rPr lang="nl-NL" altLang="nl-BE" sz="2000">
                <a:solidFill>
                  <a:srgbClr val="595959"/>
                </a:solidFill>
              </a:rPr>
              <a:t>naar ONZE HUID</a:t>
            </a:r>
          </a:p>
          <a:p>
            <a:pPr eaLnBrk="1" hangingPunct="1">
              <a:spcAft>
                <a:spcPts val="1200"/>
              </a:spcAft>
            </a:pPr>
            <a:r>
              <a:rPr lang="nl-NL" altLang="nl-BE" sz="2000">
                <a:solidFill>
                  <a:srgbClr val="595959"/>
                </a:solidFill>
              </a:rPr>
              <a:t>Je bent wat je eet of wat je niet eet.</a:t>
            </a:r>
          </a:p>
          <a:p>
            <a:pPr eaLnBrk="1" hangingPunct="1">
              <a:spcAft>
                <a:spcPts val="1200"/>
              </a:spcAft>
            </a:pPr>
            <a:r>
              <a:rPr lang="nl-NL" altLang="nl-BE" sz="2000">
                <a:solidFill>
                  <a:srgbClr val="595959"/>
                </a:solidFill>
              </a:rPr>
              <a:t>Met de Herbalife huidverzorgings- en voedingsproducten kan je dus daadwerkelijk een verschil maken.</a:t>
            </a:r>
          </a:p>
          <a:p>
            <a:pPr eaLnBrk="1" hangingPunct="1">
              <a:spcAft>
                <a:spcPts val="1200"/>
              </a:spcAft>
            </a:pPr>
            <a:r>
              <a:rPr lang="nl-NL" altLang="nl-BE" sz="2000">
                <a:solidFill>
                  <a:srgbClr val="595959"/>
                </a:solidFill>
              </a:rPr>
              <a:t>Onze huid vertelt lange tijd </a:t>
            </a:r>
            <a:r>
              <a:rPr lang="nl-NL" altLang="nl-BE" sz="2000" b="1">
                <a:solidFill>
                  <a:srgbClr val="595959"/>
                </a:solidFill>
              </a:rPr>
              <a:t>NIETS </a:t>
            </a:r>
            <a:r>
              <a:rPr lang="nl-NL" altLang="nl-BE" sz="2000">
                <a:solidFill>
                  <a:srgbClr val="595959"/>
                </a:solidFill>
              </a:rPr>
              <a:t>en dat is juist een groot aandachtspunt.</a:t>
            </a:r>
          </a:p>
          <a:p>
            <a:pPr eaLnBrk="1" hangingPunct="1">
              <a:spcAft>
                <a:spcPts val="1200"/>
              </a:spcAft>
            </a:pPr>
            <a:r>
              <a:rPr lang="nl-NL" altLang="nl-BE" sz="2000">
                <a:solidFill>
                  <a:srgbClr val="595959"/>
                </a:solidFill>
              </a:rPr>
              <a:t>Ze WACHT … en wacht … en wacht … </a:t>
            </a:r>
          </a:p>
          <a:p>
            <a:pPr eaLnBrk="1" hangingPunct="1">
              <a:spcAft>
                <a:spcPts val="1200"/>
              </a:spcAft>
            </a:pPr>
            <a:r>
              <a:rPr lang="nl-NL" altLang="nl-BE" sz="2000">
                <a:solidFill>
                  <a:srgbClr val="595959"/>
                </a:solidFill>
              </a:rPr>
              <a:t>Wij kunnen ze jarenlang beschadigen van binnenuit en van buitenaf, maar de huid zegt niets.</a:t>
            </a:r>
          </a:p>
          <a:p>
            <a:pPr eaLnBrk="1" hangingPunct="1">
              <a:spcAft>
                <a:spcPts val="1200"/>
              </a:spcAft>
            </a:pPr>
            <a:r>
              <a:rPr lang="nl-NL" altLang="nl-BE" sz="2000">
                <a:solidFill>
                  <a:srgbClr val="595959"/>
                </a:solidFill>
              </a:rPr>
              <a:t>En dan kan het gebeuren dat iemand ooit op een dag wakker wordt en denkt …….. </a:t>
            </a:r>
            <a:r>
              <a:rPr lang="nl-NL" altLang="nl-NL" sz="2000">
                <a:solidFill>
                  <a:srgbClr val="595959"/>
                </a:solidFill>
              </a:rPr>
              <a:t>“</a:t>
            </a:r>
            <a:r>
              <a:rPr lang="nl-NL" altLang="nl-BE" sz="2000">
                <a:solidFill>
                  <a:srgbClr val="595959"/>
                </a:solidFill>
              </a:rPr>
              <a:t>Wie is dat in de spiegel. Wat is er gebeurd!?</a:t>
            </a:r>
            <a:r>
              <a:rPr lang="nl-NL" altLang="nl-NL" sz="2000">
                <a:solidFill>
                  <a:srgbClr val="595959"/>
                </a:solidFill>
              </a:rPr>
              <a:t>”</a:t>
            </a:r>
            <a:endParaRPr lang="nl-NL" altLang="nl-BE" sz="2000">
              <a:solidFill>
                <a:srgbClr val="595959"/>
              </a:solidFill>
            </a:endParaRPr>
          </a:p>
        </p:txBody>
      </p:sp>
      <p:pic>
        <p:nvPicPr>
          <p:cNvPr id="45060" name="Picture 3" descr="Rimpels in spiegel (Big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0"/>
            <a:ext cx="4437062" cy="3236913"/>
          </a:xfrm>
          <a:prstGeom prst="rect">
            <a:avLst/>
          </a:prstGeom>
          <a:noFill/>
          <a:ln w="9525">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45061"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A553C8D-AC7C-4A76-A3D7-664AA750C651}" type="slidenum">
              <a:rPr lang="en-US" altLang="nl-BE" sz="1200">
                <a:solidFill>
                  <a:srgbClr val="595959"/>
                </a:solidFill>
              </a:rPr>
              <a:pPr/>
              <a:t>16</a:t>
            </a:fld>
            <a:endParaRPr lang="en-US" altLang="nl-BE" sz="1200">
              <a:solidFill>
                <a:srgbClr val="595959"/>
              </a:solidFill>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kstvak 4"/>
          <p:cNvSpPr txBox="1">
            <a:spLocks noChangeArrowheads="1"/>
          </p:cNvSpPr>
          <p:nvPr/>
        </p:nvSpPr>
        <p:spPr bwMode="auto">
          <a:xfrm>
            <a:off x="-23813" y="808038"/>
            <a:ext cx="914400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nl-NL" altLang="nl-BE" sz="3600" dirty="0" smtClean="0">
                <a:solidFill>
                  <a:schemeClr val="tx1">
                    <a:lumMod val="65000"/>
                    <a:lumOff val="35000"/>
                  </a:schemeClr>
                </a:solidFill>
                <a:latin typeface="+mj-lt"/>
              </a:rPr>
              <a:t>      Voeding voor de huid</a:t>
            </a:r>
          </a:p>
        </p:txBody>
      </p:sp>
      <p:sp>
        <p:nvSpPr>
          <p:cNvPr id="18437" name="TextBox 7"/>
          <p:cNvSpPr txBox="1">
            <a:spLocks noChangeArrowheads="1"/>
          </p:cNvSpPr>
          <p:nvPr/>
        </p:nvSpPr>
        <p:spPr bwMode="auto">
          <a:xfrm>
            <a:off x="152400" y="2314575"/>
            <a:ext cx="583088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just" eaLnBrk="1" hangingPunct="1">
              <a:spcBef>
                <a:spcPct val="0"/>
              </a:spcBef>
              <a:buFontTx/>
              <a:buNone/>
              <a:defRPr/>
            </a:pPr>
            <a:endParaRPr lang="nl-NL" altLang="nl-BE" sz="1800" smtClean="0">
              <a:solidFill>
                <a:schemeClr val="tx1">
                  <a:lumMod val="65000"/>
                  <a:lumOff val="35000"/>
                </a:schemeClr>
              </a:solidFill>
            </a:endParaRPr>
          </a:p>
          <a:p>
            <a:pPr algn="just" eaLnBrk="1" hangingPunct="1">
              <a:spcBef>
                <a:spcPct val="0"/>
              </a:spcBef>
              <a:spcAft>
                <a:spcPts val="1200"/>
              </a:spcAft>
              <a:defRPr/>
            </a:pPr>
            <a:r>
              <a:rPr lang="nl-NL" altLang="nl-BE" sz="1800" smtClean="0">
                <a:solidFill>
                  <a:schemeClr val="tx1">
                    <a:lumMod val="65000"/>
                    <a:lumOff val="35000"/>
                  </a:schemeClr>
                </a:solidFill>
              </a:rPr>
              <a:t>Verbetering van de huid vindt plaats in de bovenste huidlaag door middel van de juiste huidverzorging en in de onderste huidlagen door middel van de juiste voeding </a:t>
            </a:r>
          </a:p>
          <a:p>
            <a:pPr eaLnBrk="1" hangingPunct="1">
              <a:spcBef>
                <a:spcPct val="0"/>
              </a:spcBef>
              <a:spcAft>
                <a:spcPts val="1200"/>
              </a:spcAft>
              <a:defRPr/>
            </a:pPr>
            <a:r>
              <a:rPr lang="nl-NL" altLang="nl-BE" sz="1800" smtClean="0">
                <a:solidFill>
                  <a:schemeClr val="tx1">
                    <a:lumMod val="65000"/>
                    <a:lumOff val="35000"/>
                  </a:schemeClr>
                </a:solidFill>
              </a:rPr>
              <a:t>Je kunt de huidconditie verbeteren, niet het huidtype</a:t>
            </a:r>
          </a:p>
          <a:p>
            <a:pPr eaLnBrk="1" hangingPunct="1">
              <a:spcBef>
                <a:spcPct val="0"/>
              </a:spcBef>
              <a:spcAft>
                <a:spcPts val="1200"/>
              </a:spcAft>
              <a:defRPr/>
            </a:pPr>
            <a:r>
              <a:rPr lang="nl-NL" altLang="nl-BE" sz="1800" smtClean="0">
                <a:solidFill>
                  <a:schemeClr val="tx1">
                    <a:lumMod val="65000"/>
                    <a:lumOff val="35000"/>
                  </a:schemeClr>
                </a:solidFill>
              </a:rPr>
              <a:t>Naarmate je ouder wordt, gaat de celdeling trager. Voor je 25</a:t>
            </a:r>
            <a:r>
              <a:rPr lang="nl-NL" altLang="nl-BE" sz="1800" baseline="30000" smtClean="0">
                <a:solidFill>
                  <a:schemeClr val="tx1">
                    <a:lumMod val="65000"/>
                    <a:lumOff val="35000"/>
                  </a:schemeClr>
                </a:solidFill>
              </a:rPr>
              <a:t>e</a:t>
            </a:r>
            <a:r>
              <a:rPr lang="nl-NL" altLang="nl-BE" sz="1800" smtClean="0">
                <a:solidFill>
                  <a:schemeClr val="tx1">
                    <a:lumMod val="65000"/>
                    <a:lumOff val="35000"/>
                  </a:schemeClr>
                </a:solidFill>
              </a:rPr>
              <a:t> duurt de celvernieuwing ongeveer 30 dagen en naarmate je ouder wordt, duurt dit tot wel 90 dagen</a:t>
            </a:r>
          </a:p>
          <a:p>
            <a:pPr eaLnBrk="1" hangingPunct="1">
              <a:spcBef>
                <a:spcPct val="0"/>
              </a:spcBef>
              <a:spcAft>
                <a:spcPts val="1200"/>
              </a:spcAft>
              <a:defRPr/>
            </a:pPr>
            <a:r>
              <a:rPr lang="nl-NL" altLang="nl-BE" sz="1800" smtClean="0">
                <a:solidFill>
                  <a:schemeClr val="tx1">
                    <a:lumMod val="65000"/>
                    <a:lumOff val="35000"/>
                  </a:schemeClr>
                </a:solidFill>
              </a:rPr>
              <a:t>Goede huidverzorging kan dit proces activeren waardoor de rijpere huid er jeugdiger en stralender uitziet</a:t>
            </a:r>
            <a:endParaRPr lang="en-GB" altLang="nl-BE" sz="1800" b="1" smtClean="0">
              <a:solidFill>
                <a:schemeClr val="tx1">
                  <a:lumMod val="65000"/>
                  <a:lumOff val="35000"/>
                </a:schemeClr>
              </a:solidFill>
            </a:endParaRPr>
          </a:p>
        </p:txBody>
      </p:sp>
      <p:sp>
        <p:nvSpPr>
          <p:cNvPr id="47109"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9B94312A-2294-4E15-8D59-B09D099A003C}" type="slidenum">
              <a:rPr lang="en-US" altLang="nl-BE" sz="1200">
                <a:solidFill>
                  <a:srgbClr val="595959"/>
                </a:solidFill>
              </a:rPr>
              <a:pPr/>
              <a:t>17</a:t>
            </a:fld>
            <a:endParaRPr lang="en-US" altLang="nl-BE" sz="1200">
              <a:solidFill>
                <a:srgbClr val="595959"/>
              </a:solidFill>
            </a:endParaRPr>
          </a:p>
        </p:txBody>
      </p:sp>
      <p:pic>
        <p:nvPicPr>
          <p:cNvPr id="47110" name="Picture 8"/>
          <p:cNvPicPr>
            <a:picLocks noChangeAspect="1" noChangeArrowheads="1"/>
          </p:cNvPicPr>
          <p:nvPr/>
        </p:nvPicPr>
        <p:blipFill>
          <a:blip r:embed="rId5">
            <a:extLst>
              <a:ext uri="{28A0092B-C50C-407E-A947-70E740481C1C}">
                <a14:useLocalDpi xmlns:a14="http://schemas.microsoft.com/office/drawing/2010/main" val="0"/>
              </a:ext>
            </a:extLst>
          </a:blip>
          <a:srcRect r="11810"/>
          <a:stretch>
            <a:fillRect/>
          </a:stretch>
        </p:blipFill>
        <p:spPr bwMode="auto">
          <a:xfrm>
            <a:off x="6096000" y="3154363"/>
            <a:ext cx="3048000" cy="233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914400"/>
            <a:ext cx="8229600" cy="1143000"/>
          </a:xfrm>
        </p:spPr>
        <p:txBody>
          <a:bodyPr/>
          <a:lstStyle/>
          <a:p>
            <a:pPr>
              <a:defRPr/>
            </a:pPr>
            <a:r>
              <a:rPr lang="en-US" altLang="nl-BE" sz="3600" dirty="0" smtClean="0">
                <a:solidFill>
                  <a:schemeClr val="tx1">
                    <a:lumMod val="65000"/>
                    <a:lumOff val="35000"/>
                  </a:schemeClr>
                </a:solidFill>
                <a:cs typeface="Arial" charset="0"/>
              </a:rPr>
              <a:t>De </a:t>
            </a:r>
            <a:r>
              <a:rPr lang="en-US" altLang="nl-BE" sz="3600" dirty="0" err="1" smtClean="0">
                <a:solidFill>
                  <a:schemeClr val="tx1">
                    <a:lumMod val="65000"/>
                    <a:lumOff val="35000"/>
                  </a:schemeClr>
                </a:solidFill>
                <a:cs typeface="Arial" charset="0"/>
              </a:rPr>
              <a:t>juiste</a:t>
            </a:r>
            <a:r>
              <a:rPr lang="en-US" altLang="nl-BE" sz="3600" dirty="0" smtClean="0">
                <a:solidFill>
                  <a:schemeClr val="tx1">
                    <a:lumMod val="65000"/>
                    <a:lumOff val="35000"/>
                  </a:schemeClr>
                </a:solidFill>
                <a:cs typeface="Arial" charset="0"/>
              </a:rPr>
              <a:t> </a:t>
            </a:r>
            <a:r>
              <a:rPr lang="en-US" altLang="nl-BE" sz="3600" dirty="0" err="1" smtClean="0">
                <a:solidFill>
                  <a:schemeClr val="tx1">
                    <a:lumMod val="65000"/>
                    <a:lumOff val="35000"/>
                  </a:schemeClr>
                </a:solidFill>
                <a:cs typeface="Arial" charset="0"/>
              </a:rPr>
              <a:t>voedingsstoffen</a:t>
            </a:r>
            <a:r>
              <a:rPr lang="en-US" altLang="nl-BE" sz="3600" dirty="0" smtClean="0">
                <a:solidFill>
                  <a:schemeClr val="tx1">
                    <a:lumMod val="65000"/>
                    <a:lumOff val="35000"/>
                  </a:schemeClr>
                </a:solidFill>
                <a:cs typeface="Arial" charset="0"/>
              </a:rPr>
              <a:t> </a:t>
            </a:r>
            <a:r>
              <a:rPr lang="en-US" altLang="nl-BE" sz="3600" dirty="0" err="1" smtClean="0">
                <a:solidFill>
                  <a:schemeClr val="tx1">
                    <a:lumMod val="65000"/>
                    <a:lumOff val="35000"/>
                  </a:schemeClr>
                </a:solidFill>
                <a:cs typeface="Arial" charset="0"/>
              </a:rPr>
              <a:t>voor</a:t>
            </a:r>
            <a:r>
              <a:rPr lang="en-US" altLang="nl-BE" sz="3600" dirty="0" smtClean="0">
                <a:solidFill>
                  <a:schemeClr val="tx1">
                    <a:lumMod val="65000"/>
                    <a:lumOff val="35000"/>
                  </a:schemeClr>
                </a:solidFill>
                <a:cs typeface="Arial" charset="0"/>
              </a:rPr>
              <a:t> het </a:t>
            </a:r>
            <a:r>
              <a:rPr lang="en-US" altLang="nl-BE" sz="3600" dirty="0" err="1" smtClean="0">
                <a:solidFill>
                  <a:schemeClr val="tx1">
                    <a:lumMod val="65000"/>
                    <a:lumOff val="35000"/>
                  </a:schemeClr>
                </a:solidFill>
                <a:cs typeface="Arial" charset="0"/>
              </a:rPr>
              <a:t>beste</a:t>
            </a:r>
            <a:r>
              <a:rPr lang="en-US" altLang="nl-BE" sz="3600" dirty="0" smtClean="0">
                <a:solidFill>
                  <a:schemeClr val="tx1">
                    <a:lumMod val="65000"/>
                    <a:lumOff val="35000"/>
                  </a:schemeClr>
                </a:solidFill>
                <a:cs typeface="Arial" charset="0"/>
              </a:rPr>
              <a:t> </a:t>
            </a:r>
            <a:r>
              <a:rPr lang="en-US" altLang="nl-BE" sz="3600" dirty="0" err="1" smtClean="0">
                <a:solidFill>
                  <a:schemeClr val="tx1">
                    <a:lumMod val="65000"/>
                    <a:lumOff val="35000"/>
                  </a:schemeClr>
                </a:solidFill>
                <a:cs typeface="Arial" charset="0"/>
              </a:rPr>
              <a:t>resultaat</a:t>
            </a:r>
            <a:endParaRPr lang="en-US" altLang="nl-BE" sz="3600" dirty="0" smtClean="0">
              <a:solidFill>
                <a:schemeClr val="tx1">
                  <a:lumMod val="65000"/>
                  <a:lumOff val="35000"/>
                </a:schemeClr>
              </a:solidFill>
              <a:cs typeface="Arial" charset="0"/>
            </a:endParaRPr>
          </a:p>
        </p:txBody>
      </p:sp>
      <p:pic>
        <p:nvPicPr>
          <p:cNvPr id="4915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677025" y="3206750"/>
            <a:ext cx="2466975" cy="2590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738" y="3568700"/>
            <a:ext cx="3344862" cy="1866900"/>
          </a:xfrm>
          <a:prstGeom prst="rect">
            <a:avLst/>
          </a:prstGeom>
          <a:noFill/>
          <a:ln w="9525">
            <a:solidFill>
              <a:srgbClr val="595959"/>
            </a:solidFill>
            <a:miter lim="800000"/>
            <a:headEnd/>
            <a:tailEnd/>
          </a:ln>
          <a:extLst>
            <a:ext uri="{909E8E84-426E-40DD-AFC4-6F175D3DCCD1}">
              <a14:hiddenFill xmlns:a14="http://schemas.microsoft.com/office/drawing/2010/main">
                <a:solidFill>
                  <a:schemeClr val="accent1"/>
                </a:solidFill>
              </a14:hiddenFill>
            </a:ext>
          </a:extLst>
        </p:spPr>
      </p:pic>
      <p:sp>
        <p:nvSpPr>
          <p:cNvPr id="49156"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A5FCC840-607A-4272-9E5A-051F5CB3A995}" type="slidenum">
              <a:rPr lang="en-US" altLang="nl-BE" sz="1200">
                <a:solidFill>
                  <a:srgbClr val="898989"/>
                </a:solidFill>
              </a:rPr>
              <a:pPr/>
              <a:t>18</a:t>
            </a:fld>
            <a:endParaRPr lang="en-US" altLang="nl-BE" sz="1200">
              <a:solidFill>
                <a:srgbClr val="898989"/>
              </a:solidFill>
            </a:endParaRPr>
          </a:p>
        </p:txBody>
      </p:sp>
      <p:pic>
        <p:nvPicPr>
          <p:cNvPr id="4915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667000"/>
            <a:ext cx="20129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kstvak 4"/>
          <p:cNvSpPr txBox="1">
            <a:spLocks noChangeArrowheads="1"/>
          </p:cNvSpPr>
          <p:nvPr/>
        </p:nvSpPr>
        <p:spPr bwMode="auto">
          <a:xfrm>
            <a:off x="1066800" y="760413"/>
            <a:ext cx="8824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nl-NL" altLang="nl-BE" sz="3600">
                <a:solidFill>
                  <a:srgbClr val="595959"/>
                </a:solidFill>
              </a:rPr>
              <a:t>Wat kan je huidconditie beïnvloeden?</a:t>
            </a:r>
          </a:p>
        </p:txBody>
      </p:sp>
      <p:sp>
        <p:nvSpPr>
          <p:cNvPr id="51204" name="Tekstvak 8"/>
          <p:cNvSpPr txBox="1">
            <a:spLocks noChangeArrowheads="1"/>
          </p:cNvSpPr>
          <p:nvPr/>
        </p:nvSpPr>
        <p:spPr bwMode="auto">
          <a:xfrm>
            <a:off x="319088" y="2239963"/>
            <a:ext cx="88249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Font typeface="Arial" pitchFamily="34" charset="0"/>
              <a:buChar char="•"/>
              <a:defRPr/>
            </a:pPr>
            <a:r>
              <a:rPr lang="nl-NL" altLang="nl-BE" sz="2000" dirty="0" smtClean="0">
                <a:solidFill>
                  <a:schemeClr val="tx1">
                    <a:lumMod val="65000"/>
                    <a:lumOff val="35000"/>
                  </a:schemeClr>
                </a:solidFill>
                <a:latin typeface="+mj-lt"/>
              </a:rPr>
              <a:t>Voedingspatroon (ook roken en koffie/alcohol drinken)</a:t>
            </a:r>
          </a:p>
          <a:p>
            <a:pPr eaLnBrk="1" hangingPunct="1">
              <a:buClr>
                <a:srgbClr val="595959"/>
              </a:buClr>
              <a:buFont typeface="Arial" pitchFamily="34" charset="0"/>
              <a:buChar char="•"/>
              <a:defRPr/>
            </a:pPr>
            <a:r>
              <a:rPr lang="nl-NL" altLang="nl-BE" sz="2000" dirty="0" smtClean="0">
                <a:solidFill>
                  <a:schemeClr val="tx1">
                    <a:lumMod val="65000"/>
                    <a:lumOff val="35000"/>
                  </a:schemeClr>
                </a:solidFill>
                <a:latin typeface="+mj-lt"/>
              </a:rPr>
              <a:t>Hormonale veranderingen</a:t>
            </a:r>
          </a:p>
          <a:p>
            <a:pPr eaLnBrk="1" hangingPunct="1">
              <a:buClr>
                <a:srgbClr val="595959"/>
              </a:buClr>
              <a:buFont typeface="Arial" pitchFamily="34" charset="0"/>
              <a:buChar char="•"/>
              <a:defRPr/>
            </a:pPr>
            <a:r>
              <a:rPr lang="nl-NL" altLang="nl-BE" sz="2000" dirty="0" smtClean="0">
                <a:solidFill>
                  <a:schemeClr val="tx1">
                    <a:lumMod val="65000"/>
                    <a:lumOff val="35000"/>
                  </a:schemeClr>
                </a:solidFill>
                <a:latin typeface="+mj-lt"/>
              </a:rPr>
              <a:t>Gezondheidsproblemen / medicatie</a:t>
            </a:r>
          </a:p>
          <a:p>
            <a:pPr eaLnBrk="1" hangingPunct="1">
              <a:buClr>
                <a:srgbClr val="595959"/>
              </a:buClr>
              <a:buFont typeface="Arial" pitchFamily="34" charset="0"/>
              <a:buChar char="•"/>
              <a:defRPr/>
            </a:pPr>
            <a:r>
              <a:rPr lang="nl-NL" altLang="nl-BE" sz="2000" dirty="0" smtClean="0">
                <a:solidFill>
                  <a:schemeClr val="tx1">
                    <a:lumMod val="65000"/>
                    <a:lumOff val="35000"/>
                  </a:schemeClr>
                </a:solidFill>
                <a:latin typeface="+mj-lt"/>
              </a:rPr>
              <a:t>Stress</a:t>
            </a:r>
          </a:p>
        </p:txBody>
      </p:sp>
      <p:sp>
        <p:nvSpPr>
          <p:cNvPr id="51205" name="Tekstvak 8"/>
          <p:cNvSpPr txBox="1">
            <a:spLocks noChangeArrowheads="1"/>
          </p:cNvSpPr>
          <p:nvPr/>
        </p:nvSpPr>
        <p:spPr bwMode="auto">
          <a:xfrm>
            <a:off x="319088" y="4394200"/>
            <a:ext cx="88249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Font typeface="Arial" pitchFamily="34" charset="0"/>
              <a:buChar char="•"/>
              <a:defRPr/>
            </a:pPr>
            <a:r>
              <a:rPr lang="nl-NL" altLang="nl-BE" sz="2000" dirty="0" smtClean="0">
                <a:solidFill>
                  <a:schemeClr val="tx1">
                    <a:lumMod val="65000"/>
                    <a:lumOff val="35000"/>
                  </a:schemeClr>
                </a:solidFill>
                <a:latin typeface="+mj-lt"/>
              </a:rPr>
              <a:t>Verzorging van de huid</a:t>
            </a:r>
          </a:p>
          <a:p>
            <a:pPr eaLnBrk="1" hangingPunct="1">
              <a:buClr>
                <a:srgbClr val="595959"/>
              </a:buClr>
              <a:buFont typeface="Arial" pitchFamily="34" charset="0"/>
              <a:buChar char="•"/>
              <a:defRPr/>
            </a:pPr>
            <a:r>
              <a:rPr lang="nl-NL" altLang="nl-BE" sz="2000" dirty="0" smtClean="0">
                <a:solidFill>
                  <a:schemeClr val="tx1">
                    <a:lumMod val="65000"/>
                    <a:lumOff val="35000"/>
                  </a:schemeClr>
                </a:solidFill>
                <a:latin typeface="+mj-lt"/>
              </a:rPr>
              <a:t>Blootstelling aan zonlicht/computer</a:t>
            </a:r>
          </a:p>
          <a:p>
            <a:pPr eaLnBrk="1" hangingPunct="1">
              <a:buClr>
                <a:srgbClr val="595959"/>
              </a:buClr>
              <a:buFont typeface="Arial" pitchFamily="34" charset="0"/>
              <a:buChar char="•"/>
              <a:defRPr/>
            </a:pPr>
            <a:r>
              <a:rPr lang="nl-NL" altLang="nl-BE" sz="2000" dirty="0" smtClean="0">
                <a:solidFill>
                  <a:schemeClr val="tx1">
                    <a:lumMod val="65000"/>
                    <a:lumOff val="35000"/>
                  </a:schemeClr>
                </a:solidFill>
                <a:latin typeface="+mj-lt"/>
              </a:rPr>
              <a:t>Klimaat / weer / verwarming / airco / vrije radicalen</a:t>
            </a:r>
          </a:p>
        </p:txBody>
      </p:sp>
      <p:pic>
        <p:nvPicPr>
          <p:cNvPr id="512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00" y="2743200"/>
            <a:ext cx="1435100" cy="1017588"/>
          </a:xfrm>
          <a:prstGeom prst="rect">
            <a:avLst/>
          </a:prstGeom>
          <a:noFill/>
          <a:ln w="9525">
            <a:solidFill>
              <a:srgbClr val="63AF34"/>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0" y="3879850"/>
            <a:ext cx="1435100" cy="1016000"/>
          </a:xfrm>
          <a:prstGeom prst="rect">
            <a:avLst/>
          </a:prstGeom>
          <a:noFill/>
          <a:ln w="9525">
            <a:solidFill>
              <a:srgbClr val="63AF34"/>
            </a:solidFill>
            <a:miter lim="800000"/>
            <a:headEnd/>
            <a:tailEnd/>
          </a:ln>
          <a:extLst>
            <a:ext uri="{909E8E84-426E-40DD-AFC4-6F175D3DCCD1}">
              <a14:hiddenFill xmlns:a14="http://schemas.microsoft.com/office/drawing/2010/main">
                <a:solidFill>
                  <a:srgbClr val="FFFFFF"/>
                </a:solidFill>
              </a14:hiddenFill>
            </a:ext>
          </a:extLst>
        </p:spPr>
      </p:pic>
      <p:pic>
        <p:nvPicPr>
          <p:cNvPr id="512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8325" y="2743200"/>
            <a:ext cx="1403350" cy="1017588"/>
          </a:xfrm>
          <a:prstGeom prst="rect">
            <a:avLst/>
          </a:prstGeom>
          <a:noFill/>
          <a:ln w="9525">
            <a:solidFill>
              <a:srgbClr val="63AF34"/>
            </a:solidFill>
            <a:miter lim="800000"/>
            <a:headEnd/>
            <a:tailEnd/>
          </a:ln>
          <a:extLst>
            <a:ext uri="{909E8E84-426E-40DD-AFC4-6F175D3DCCD1}">
              <a14:hiddenFill xmlns:a14="http://schemas.microsoft.com/office/drawing/2010/main">
                <a:solidFill>
                  <a:srgbClr val="FFFFFF"/>
                </a:solidFill>
              </a14:hiddenFill>
            </a:ext>
          </a:extLst>
        </p:spPr>
      </p:pic>
      <p:sp>
        <p:nvSpPr>
          <p:cNvPr id="51209" name="Tekstvak 8"/>
          <p:cNvSpPr txBox="1">
            <a:spLocks noChangeArrowheads="1"/>
          </p:cNvSpPr>
          <p:nvPr/>
        </p:nvSpPr>
        <p:spPr bwMode="auto">
          <a:xfrm>
            <a:off x="304800" y="1828800"/>
            <a:ext cx="8824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nl-NL" altLang="nl-BE" sz="2000" dirty="0" smtClean="0">
                <a:solidFill>
                  <a:schemeClr val="tx1">
                    <a:lumMod val="65000"/>
                    <a:lumOff val="35000"/>
                  </a:schemeClr>
                </a:solidFill>
                <a:latin typeface="+mj-lt"/>
              </a:rPr>
              <a:t>INTERNE FACTOREN</a:t>
            </a:r>
          </a:p>
        </p:txBody>
      </p:sp>
      <p:sp>
        <p:nvSpPr>
          <p:cNvPr id="51210" name="Tekstvak 8"/>
          <p:cNvSpPr txBox="1">
            <a:spLocks noChangeArrowheads="1"/>
          </p:cNvSpPr>
          <p:nvPr/>
        </p:nvSpPr>
        <p:spPr bwMode="auto">
          <a:xfrm>
            <a:off x="319088" y="4019550"/>
            <a:ext cx="8824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nl-NL" altLang="nl-BE" sz="2000" dirty="0" smtClean="0">
                <a:solidFill>
                  <a:schemeClr val="tx1">
                    <a:lumMod val="65000"/>
                    <a:lumOff val="35000"/>
                  </a:schemeClr>
                </a:solidFill>
                <a:latin typeface="+mj-lt"/>
              </a:rPr>
              <a:t>EXTERNE FACTOREN</a:t>
            </a:r>
          </a:p>
        </p:txBody>
      </p:sp>
      <p:sp>
        <p:nvSpPr>
          <p:cNvPr id="51211" name="Text Box 17"/>
          <p:cNvSpPr txBox="1">
            <a:spLocks noChangeArrowheads="1"/>
          </p:cNvSpPr>
          <p:nvPr/>
        </p:nvSpPr>
        <p:spPr bwMode="auto">
          <a:xfrm>
            <a:off x="0" y="57229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spcBef>
                <a:spcPct val="50000"/>
              </a:spcBef>
              <a:defRPr/>
            </a:pPr>
            <a:r>
              <a:rPr lang="en-US" altLang="nl-BE" b="1" dirty="0" err="1" smtClean="0">
                <a:solidFill>
                  <a:srgbClr val="4BACC6"/>
                </a:solidFill>
                <a:latin typeface="+mn-lt"/>
                <a:sym typeface="Arial" pitchFamily="34" charset="0"/>
              </a:rPr>
              <a:t>Daarom</a:t>
            </a:r>
            <a:r>
              <a:rPr lang="en-US" altLang="nl-BE" b="1" dirty="0" smtClean="0">
                <a:solidFill>
                  <a:srgbClr val="4BACC6"/>
                </a:solidFill>
                <a:latin typeface="+mn-lt"/>
                <a:sym typeface="Arial" pitchFamily="34" charset="0"/>
              </a:rPr>
              <a:t> </a:t>
            </a:r>
            <a:r>
              <a:rPr lang="en-US" altLang="nl-BE" b="1" dirty="0" err="1" smtClean="0">
                <a:solidFill>
                  <a:srgbClr val="4BACC6"/>
                </a:solidFill>
                <a:latin typeface="+mn-lt"/>
                <a:sym typeface="Arial" pitchFamily="34" charset="0"/>
              </a:rPr>
              <a:t>verandert</a:t>
            </a:r>
            <a:r>
              <a:rPr lang="en-US" altLang="nl-BE" b="1" dirty="0" smtClean="0">
                <a:solidFill>
                  <a:srgbClr val="4BACC6"/>
                </a:solidFill>
                <a:latin typeface="+mn-lt"/>
                <a:sym typeface="Arial" pitchFamily="34" charset="0"/>
              </a:rPr>
              <a:t> de </a:t>
            </a:r>
            <a:r>
              <a:rPr lang="en-US" altLang="nl-BE" b="1" dirty="0" err="1" smtClean="0">
                <a:solidFill>
                  <a:srgbClr val="4BACC6"/>
                </a:solidFill>
                <a:latin typeface="+mn-lt"/>
                <a:sym typeface="Arial" pitchFamily="34" charset="0"/>
              </a:rPr>
              <a:t>huidconditie</a:t>
            </a:r>
            <a:r>
              <a:rPr lang="en-US" altLang="nl-BE" b="1" dirty="0" smtClean="0">
                <a:solidFill>
                  <a:srgbClr val="4BACC6"/>
                </a:solidFill>
                <a:latin typeface="+mn-lt"/>
                <a:sym typeface="Arial" pitchFamily="34" charset="0"/>
              </a:rPr>
              <a:t> constant en is </a:t>
            </a:r>
            <a:r>
              <a:rPr lang="en-US" altLang="nl-BE" b="1" dirty="0" err="1" smtClean="0">
                <a:solidFill>
                  <a:srgbClr val="4BACC6"/>
                </a:solidFill>
                <a:latin typeface="+mn-lt"/>
                <a:sym typeface="Arial" pitchFamily="34" charset="0"/>
              </a:rPr>
              <a:t>goede</a:t>
            </a:r>
            <a:r>
              <a:rPr lang="en-US" altLang="nl-BE" b="1" dirty="0" smtClean="0">
                <a:solidFill>
                  <a:srgbClr val="4BACC6"/>
                </a:solidFill>
                <a:latin typeface="+mn-lt"/>
                <a:sym typeface="Arial" pitchFamily="34" charset="0"/>
              </a:rPr>
              <a:t> </a:t>
            </a:r>
            <a:r>
              <a:rPr lang="en-US" altLang="nl-BE" b="1" dirty="0" err="1" smtClean="0">
                <a:solidFill>
                  <a:srgbClr val="4BACC6"/>
                </a:solidFill>
                <a:latin typeface="+mn-lt"/>
                <a:sym typeface="Arial" pitchFamily="34" charset="0"/>
              </a:rPr>
              <a:t>verzorging</a:t>
            </a:r>
            <a:r>
              <a:rPr lang="en-US" altLang="nl-BE" b="1" dirty="0" smtClean="0">
                <a:solidFill>
                  <a:srgbClr val="4BACC6"/>
                </a:solidFill>
                <a:latin typeface="+mn-lt"/>
                <a:sym typeface="Arial" pitchFamily="34" charset="0"/>
              </a:rPr>
              <a:t> </a:t>
            </a:r>
            <a:r>
              <a:rPr lang="en-US" altLang="nl-BE" b="1" dirty="0" err="1" smtClean="0">
                <a:solidFill>
                  <a:srgbClr val="4BACC6"/>
                </a:solidFill>
                <a:latin typeface="+mn-lt"/>
                <a:sym typeface="Arial" pitchFamily="34" charset="0"/>
              </a:rPr>
              <a:t>noodzakelijk</a:t>
            </a:r>
            <a:r>
              <a:rPr lang="en-US" altLang="nl-BE" b="1" dirty="0" smtClean="0">
                <a:solidFill>
                  <a:srgbClr val="4BACC6"/>
                </a:solidFill>
                <a:latin typeface="+mn-lt"/>
                <a:sym typeface="Arial" pitchFamily="34" charset="0"/>
              </a:rPr>
              <a:t> </a:t>
            </a:r>
            <a:r>
              <a:rPr lang="en-US" altLang="nl-BE" b="1" dirty="0" err="1" smtClean="0">
                <a:solidFill>
                  <a:srgbClr val="4BACC6"/>
                </a:solidFill>
                <a:latin typeface="+mn-lt"/>
                <a:sym typeface="Arial" pitchFamily="34" charset="0"/>
              </a:rPr>
              <a:t>voor</a:t>
            </a:r>
            <a:r>
              <a:rPr lang="en-US" altLang="nl-BE" b="1" dirty="0" smtClean="0">
                <a:solidFill>
                  <a:srgbClr val="4BACC6"/>
                </a:solidFill>
                <a:latin typeface="+mn-lt"/>
                <a:sym typeface="Arial" pitchFamily="34" charset="0"/>
              </a:rPr>
              <a:t> </a:t>
            </a:r>
            <a:r>
              <a:rPr lang="en-US" altLang="nl-BE" b="1" dirty="0" err="1" smtClean="0">
                <a:solidFill>
                  <a:srgbClr val="4BACC6"/>
                </a:solidFill>
                <a:latin typeface="+mn-lt"/>
                <a:sym typeface="Arial" pitchFamily="34" charset="0"/>
              </a:rPr>
              <a:t>een</a:t>
            </a:r>
            <a:r>
              <a:rPr lang="en-US" altLang="nl-BE" b="1" dirty="0" smtClean="0">
                <a:solidFill>
                  <a:srgbClr val="4BACC6"/>
                </a:solidFill>
                <a:latin typeface="+mn-lt"/>
                <a:sym typeface="Arial" pitchFamily="34" charset="0"/>
              </a:rPr>
              <a:t> </a:t>
            </a:r>
            <a:r>
              <a:rPr lang="en-US" altLang="nl-BE" b="1" dirty="0" err="1" smtClean="0">
                <a:solidFill>
                  <a:srgbClr val="4BACC6"/>
                </a:solidFill>
                <a:latin typeface="+mn-lt"/>
                <a:sym typeface="Arial" pitchFamily="34" charset="0"/>
              </a:rPr>
              <a:t>optimale</a:t>
            </a:r>
            <a:r>
              <a:rPr lang="en-US" altLang="nl-BE" b="1" dirty="0" smtClean="0">
                <a:solidFill>
                  <a:srgbClr val="4BACC6"/>
                </a:solidFill>
                <a:latin typeface="+mn-lt"/>
                <a:sym typeface="Arial" pitchFamily="34" charset="0"/>
              </a:rPr>
              <a:t> </a:t>
            </a:r>
            <a:r>
              <a:rPr lang="en-US" altLang="nl-BE" b="1" dirty="0" err="1" smtClean="0">
                <a:solidFill>
                  <a:srgbClr val="4BACC6"/>
                </a:solidFill>
                <a:latin typeface="+mn-lt"/>
                <a:sym typeface="Arial" pitchFamily="34" charset="0"/>
              </a:rPr>
              <a:t>huidverbetering</a:t>
            </a:r>
            <a:r>
              <a:rPr lang="en-US" altLang="nl-BE" b="1" dirty="0" smtClean="0">
                <a:solidFill>
                  <a:srgbClr val="4BACC6"/>
                </a:solidFill>
                <a:latin typeface="+mn-lt"/>
                <a:sym typeface="Arial" pitchFamily="34" charset="0"/>
              </a:rPr>
              <a:t>. </a:t>
            </a:r>
          </a:p>
        </p:txBody>
      </p:sp>
      <p:pic>
        <p:nvPicPr>
          <p:cNvPr id="51212" name="Afbeelding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48325" y="3875088"/>
            <a:ext cx="1403350" cy="1020762"/>
          </a:xfrm>
          <a:prstGeom prst="rect">
            <a:avLst/>
          </a:prstGeom>
          <a:noFill/>
          <a:ln w="9525">
            <a:solidFill>
              <a:srgbClr val="63AF34"/>
            </a:solidFill>
            <a:miter lim="800000"/>
            <a:headEnd/>
            <a:tailEnd/>
          </a:ln>
          <a:extLst>
            <a:ext uri="{909E8E84-426E-40DD-AFC4-6F175D3DCCD1}">
              <a14:hiddenFill xmlns:a14="http://schemas.microsoft.com/office/drawing/2010/main">
                <a:solidFill>
                  <a:srgbClr val="FFFFFF"/>
                </a:solidFill>
              </a14:hiddenFill>
            </a:ext>
          </a:extLst>
        </p:spPr>
      </p:pic>
      <p:sp>
        <p:nvSpPr>
          <p:cNvPr id="51213" name="Tijdelijke aanduiding voor dianummer 1"/>
          <p:cNvSpPr>
            <a:spLocks noGrp="1"/>
          </p:cNvSpPr>
          <p:nvPr>
            <p:ph type="sldNum" sz="quarter" idx="12"/>
          </p:nvPr>
        </p:nvSpPr>
        <p:spPr bwMode="auto">
          <a:xfrm>
            <a:off x="6553200" y="61277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86D3CDD-84C0-4DDF-9A66-759D08A5D332}" type="slidenum">
              <a:rPr lang="en-US" altLang="nl-BE" sz="1200">
                <a:solidFill>
                  <a:srgbClr val="595959"/>
                </a:solidFill>
              </a:rPr>
              <a:pPr/>
              <a:t>19</a:t>
            </a:fld>
            <a:endParaRPr lang="en-US" altLang="nl-BE" sz="1200">
              <a:solidFill>
                <a:srgbClr val="595959"/>
              </a:solidFill>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A116F80-DE74-4238-9402-C33BB048D669}" type="slidenum">
              <a:rPr lang="en-US" altLang="nl-BE" sz="1200">
                <a:solidFill>
                  <a:srgbClr val="595959"/>
                </a:solidFill>
              </a:rPr>
              <a:pPr/>
              <a:t>2</a:t>
            </a:fld>
            <a:endParaRPr lang="en-US" altLang="nl-BE" sz="1200">
              <a:solidFill>
                <a:srgbClr val="595959"/>
              </a:solidFill>
            </a:endParaRPr>
          </a:p>
        </p:txBody>
      </p:sp>
      <p:sp>
        <p:nvSpPr>
          <p:cNvPr id="3" name="TextBox 2"/>
          <p:cNvSpPr txBox="1"/>
          <p:nvPr/>
        </p:nvSpPr>
        <p:spPr>
          <a:xfrm>
            <a:off x="1524000" y="801688"/>
            <a:ext cx="6934200" cy="646112"/>
          </a:xfrm>
          <a:prstGeom prst="rect">
            <a:avLst/>
          </a:prstGeom>
          <a:noFill/>
        </p:spPr>
        <p:txBody>
          <a:bodyPr>
            <a:spAutoFit/>
          </a:bodyPr>
          <a:lstStyle/>
          <a:p>
            <a:pPr algn="ctr">
              <a:defRPr/>
            </a:pPr>
            <a:r>
              <a:rPr lang="en-US" sz="3600" dirty="0" err="1">
                <a:solidFill>
                  <a:schemeClr val="tx1">
                    <a:lumMod val="65000"/>
                    <a:lumOff val="35000"/>
                  </a:schemeClr>
                </a:solidFill>
                <a:latin typeface="Calibri" charset="0"/>
                <a:ea typeface="MS PGothic" charset="0"/>
                <a:cs typeface="MS PGothic" charset="0"/>
              </a:rPr>
              <a:t>Wat</a:t>
            </a:r>
            <a:r>
              <a:rPr lang="en-US" sz="3600" dirty="0">
                <a:solidFill>
                  <a:schemeClr val="tx1">
                    <a:lumMod val="65000"/>
                    <a:lumOff val="35000"/>
                  </a:schemeClr>
                </a:solidFill>
                <a:latin typeface="Calibri" charset="0"/>
                <a:ea typeface="MS PGothic" charset="0"/>
                <a:cs typeface="MS PGothic" charset="0"/>
              </a:rPr>
              <a:t> mag je </a:t>
            </a:r>
            <a:r>
              <a:rPr lang="en-US" sz="3600" dirty="0" err="1">
                <a:solidFill>
                  <a:schemeClr val="tx1">
                    <a:lumMod val="65000"/>
                    <a:lumOff val="35000"/>
                  </a:schemeClr>
                </a:solidFill>
                <a:latin typeface="Calibri" charset="0"/>
                <a:ea typeface="MS PGothic" charset="0"/>
                <a:cs typeface="MS PGothic" charset="0"/>
              </a:rPr>
              <a:t>verwachten</a:t>
            </a:r>
            <a:r>
              <a:rPr lang="en-US" sz="3600" dirty="0">
                <a:solidFill>
                  <a:schemeClr val="tx1">
                    <a:lumMod val="65000"/>
                    <a:lumOff val="35000"/>
                  </a:schemeClr>
                </a:solidFill>
                <a:latin typeface="Calibri" charset="0"/>
                <a:ea typeface="MS PGothic" charset="0"/>
                <a:cs typeface="MS PGothic" charset="0"/>
              </a:rPr>
              <a:t>?</a:t>
            </a:r>
          </a:p>
        </p:txBody>
      </p:sp>
      <p:sp>
        <p:nvSpPr>
          <p:cNvPr id="16389" name="TextBox 3"/>
          <p:cNvSpPr txBox="1">
            <a:spLocks noChangeArrowheads="1"/>
          </p:cNvSpPr>
          <p:nvPr/>
        </p:nvSpPr>
        <p:spPr bwMode="auto">
          <a:xfrm flipH="1">
            <a:off x="381000" y="1846263"/>
            <a:ext cx="79248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Aft>
                <a:spcPts val="1200"/>
              </a:spcAft>
              <a:buFont typeface="Arial" pitchFamily="34" charset="0"/>
              <a:buChar char="•"/>
            </a:pPr>
            <a:r>
              <a:rPr lang="en-US" altLang="nl-BE">
                <a:solidFill>
                  <a:srgbClr val="595959"/>
                </a:solidFill>
              </a:rPr>
              <a:t>Flow SKIN Party</a:t>
            </a:r>
          </a:p>
          <a:p>
            <a:pPr>
              <a:spcAft>
                <a:spcPts val="1200"/>
              </a:spcAft>
              <a:buFont typeface="Arial" pitchFamily="34" charset="0"/>
              <a:buChar char="•"/>
            </a:pPr>
            <a:r>
              <a:rPr lang="en-US" altLang="nl-BE">
                <a:solidFill>
                  <a:srgbClr val="595959"/>
                </a:solidFill>
              </a:rPr>
              <a:t>Stappenplan SKIN Party</a:t>
            </a:r>
          </a:p>
          <a:p>
            <a:pPr>
              <a:spcAft>
                <a:spcPts val="1200"/>
              </a:spcAft>
              <a:buFont typeface="Arial" pitchFamily="34" charset="0"/>
              <a:buChar char="•"/>
            </a:pPr>
            <a:r>
              <a:rPr lang="en-US" altLang="nl-BE">
                <a:solidFill>
                  <a:srgbClr val="595959"/>
                </a:solidFill>
              </a:rPr>
              <a:t>SKIN Party Presentatie</a:t>
            </a:r>
          </a:p>
          <a:p>
            <a:pPr>
              <a:spcAft>
                <a:spcPts val="1200"/>
              </a:spcAft>
              <a:buFont typeface="Arial" pitchFamily="34" charset="0"/>
              <a:buChar char="•"/>
            </a:pPr>
            <a:r>
              <a:rPr lang="en-US" altLang="nl-BE">
                <a:solidFill>
                  <a:srgbClr val="595959"/>
                </a:solidFill>
              </a:rPr>
              <a:t>Integratie van je WOW (Way Of Working)</a:t>
            </a:r>
          </a:p>
          <a:p>
            <a:pPr>
              <a:spcAft>
                <a:spcPts val="1200"/>
              </a:spcAft>
              <a:buFont typeface="Arial" pitchFamily="34" charset="0"/>
              <a:buChar char="•"/>
            </a:pPr>
            <a:r>
              <a:rPr lang="en-US" altLang="nl-BE">
                <a:solidFill>
                  <a:srgbClr val="595959"/>
                </a:solidFill>
              </a:rPr>
              <a:t>Praktijkideeën</a:t>
            </a:r>
          </a:p>
          <a:p>
            <a:pPr>
              <a:spcAft>
                <a:spcPts val="1200"/>
              </a:spcAft>
              <a:buFont typeface="Arial" pitchFamily="34" charset="0"/>
              <a:buChar char="•"/>
            </a:pPr>
            <a:r>
              <a:rPr lang="en-US" altLang="nl-BE">
                <a:solidFill>
                  <a:srgbClr val="595959"/>
                </a:solidFill>
              </a:rPr>
              <a:t>Follow Up van SKIN Klanten</a:t>
            </a:r>
          </a:p>
          <a:p>
            <a:pPr>
              <a:spcAft>
                <a:spcPts val="1200"/>
              </a:spcAft>
              <a:buFont typeface="Arial" pitchFamily="34" charset="0"/>
              <a:buChar char="•"/>
            </a:pPr>
            <a:r>
              <a:rPr lang="en-US" altLang="nl-BE">
                <a:solidFill>
                  <a:srgbClr val="595959"/>
                </a:solidFill>
              </a:rPr>
              <a:t>Business Tools</a:t>
            </a:r>
          </a:p>
          <a:p>
            <a:pPr>
              <a:spcAft>
                <a:spcPts val="1200"/>
              </a:spcAft>
              <a:buFont typeface="Arial" pitchFamily="34" charset="0"/>
              <a:buChar char="•"/>
            </a:pPr>
            <a:r>
              <a:rPr lang="en-US" altLang="nl-BE">
                <a:solidFill>
                  <a:srgbClr val="595959"/>
                </a:solidFill>
              </a:rPr>
              <a:t>Promoties</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261938"/>
            <a:ext cx="8229600" cy="1143000"/>
          </a:xfrm>
        </p:spPr>
        <p:txBody>
          <a:bodyPr/>
          <a:lstStyle/>
          <a:p>
            <a:r>
              <a:rPr lang="en-US" altLang="nl-BE" sz="4000" smtClean="0">
                <a:solidFill>
                  <a:srgbClr val="595959"/>
                </a:solidFill>
                <a:cs typeface="Arial" pitchFamily="34" charset="0"/>
              </a:rPr>
              <a:t>Er was eens …</a:t>
            </a:r>
          </a:p>
        </p:txBody>
      </p:sp>
      <p:pic>
        <p:nvPicPr>
          <p:cNvPr id="5325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404938"/>
            <a:ext cx="3976688" cy="34115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4572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4000" dirty="0" err="1" smtClean="0">
                <a:solidFill>
                  <a:schemeClr val="tx1">
                    <a:lumMod val="65000"/>
                    <a:lumOff val="35000"/>
                  </a:schemeClr>
                </a:solidFill>
                <a:cs typeface="Arial" panose="020B0604020202020204" pitchFamily="34" charset="0"/>
              </a:rPr>
              <a:t>een</a:t>
            </a:r>
            <a:r>
              <a:rPr lang="en-US" altLang="en-US" sz="4000" dirty="0" smtClean="0">
                <a:solidFill>
                  <a:schemeClr val="tx1">
                    <a:lumMod val="65000"/>
                    <a:lumOff val="35000"/>
                  </a:schemeClr>
                </a:solidFill>
                <a:cs typeface="Arial" panose="020B0604020202020204" pitchFamily="34" charset="0"/>
              </a:rPr>
              <a:t> </a:t>
            </a:r>
            <a:r>
              <a:rPr lang="en-US" altLang="en-US" sz="4000" dirty="0" err="1" smtClean="0">
                <a:solidFill>
                  <a:schemeClr val="tx1">
                    <a:lumMod val="65000"/>
                    <a:lumOff val="35000"/>
                  </a:schemeClr>
                </a:solidFill>
                <a:cs typeface="Arial" panose="020B0604020202020204" pitchFamily="34" charset="0"/>
              </a:rPr>
              <a:t>frisse</a:t>
            </a:r>
            <a:r>
              <a:rPr lang="en-US" altLang="en-US" sz="4000" dirty="0" smtClean="0">
                <a:solidFill>
                  <a:schemeClr val="tx1">
                    <a:lumMod val="65000"/>
                    <a:lumOff val="35000"/>
                  </a:schemeClr>
                </a:solidFill>
                <a:cs typeface="Arial" panose="020B0604020202020204" pitchFamily="34" charset="0"/>
              </a:rPr>
              <a:t> </a:t>
            </a:r>
            <a:r>
              <a:rPr lang="en-US" altLang="en-US" sz="4000" dirty="0" err="1" smtClean="0">
                <a:solidFill>
                  <a:schemeClr val="tx1">
                    <a:lumMod val="65000"/>
                    <a:lumOff val="35000"/>
                  </a:schemeClr>
                </a:solidFill>
                <a:cs typeface="Arial" panose="020B0604020202020204" pitchFamily="34" charset="0"/>
              </a:rPr>
              <a:t>stralende</a:t>
            </a:r>
            <a:r>
              <a:rPr lang="en-US" altLang="en-US" sz="4000" dirty="0" smtClean="0">
                <a:solidFill>
                  <a:schemeClr val="tx1">
                    <a:lumMod val="65000"/>
                    <a:lumOff val="35000"/>
                  </a:schemeClr>
                </a:solidFill>
                <a:cs typeface="Arial" panose="020B0604020202020204" pitchFamily="34" charset="0"/>
              </a:rPr>
              <a:t> appel</a:t>
            </a:r>
          </a:p>
        </p:txBody>
      </p:sp>
      <p:sp>
        <p:nvSpPr>
          <p:cNvPr id="53252"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4753F00-F719-4EA2-AF67-F759AEC43706}" type="slidenum">
              <a:rPr lang="en-US" altLang="nl-BE" sz="1200">
                <a:solidFill>
                  <a:srgbClr val="595959"/>
                </a:solidFill>
              </a:rPr>
              <a:pPr/>
              <a:t>20</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kstvak 4"/>
          <p:cNvSpPr txBox="1">
            <a:spLocks noChangeArrowheads="1"/>
          </p:cNvSpPr>
          <p:nvPr/>
        </p:nvSpPr>
        <p:spPr bwMode="auto">
          <a:xfrm>
            <a:off x="166688" y="1335088"/>
            <a:ext cx="8824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nl-NL" altLang="nl-BE" sz="3600" dirty="0" smtClean="0">
                <a:solidFill>
                  <a:schemeClr val="tx1">
                    <a:lumMod val="65000"/>
                    <a:lumOff val="35000"/>
                  </a:schemeClr>
                </a:solidFill>
                <a:latin typeface="+mj-lt"/>
              </a:rPr>
              <a:t>Wat wil je absoluut niet !!!</a:t>
            </a:r>
          </a:p>
        </p:txBody>
      </p:sp>
      <p:sp>
        <p:nvSpPr>
          <p:cNvPr id="4103" name="Tekstvak 8"/>
          <p:cNvSpPr txBox="1">
            <a:spLocks noChangeArrowheads="1"/>
          </p:cNvSpPr>
          <p:nvPr/>
        </p:nvSpPr>
        <p:spPr bwMode="auto">
          <a:xfrm>
            <a:off x="304800" y="2384425"/>
            <a:ext cx="2058988" cy="1717675"/>
          </a:xfrm>
          <a:prstGeom prst="rect">
            <a:avLst/>
          </a:prstGeom>
          <a:solidFill>
            <a:srgbClr val="FFB7B7"/>
          </a:solidFill>
          <a:ln w="9525">
            <a:solidFill>
              <a:srgbClr val="7F7F7F"/>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nl-NL" altLang="nl-BE">
              <a:solidFill>
                <a:srgbClr val="7F7F7F"/>
              </a:solidFill>
            </a:endParaRPr>
          </a:p>
          <a:p>
            <a:pPr algn="ctr" eaLnBrk="1" hangingPunct="1"/>
            <a:r>
              <a:rPr lang="nl-NL" altLang="nl-BE" sz="1800">
                <a:solidFill>
                  <a:schemeClr val="bg1"/>
                </a:solidFill>
              </a:rPr>
              <a:t>Onvoldoende reiniging en hydratatie</a:t>
            </a:r>
          </a:p>
          <a:p>
            <a:pPr algn="ctr" eaLnBrk="1" hangingPunct="1"/>
            <a:endParaRPr lang="nl-NL" altLang="nl-BE" sz="2800">
              <a:solidFill>
                <a:srgbClr val="7F7F7F"/>
              </a:solidFill>
            </a:endParaRPr>
          </a:p>
        </p:txBody>
      </p:sp>
      <p:sp>
        <p:nvSpPr>
          <p:cNvPr id="8" name="Tekstvak 8"/>
          <p:cNvSpPr txBox="1">
            <a:spLocks noChangeArrowheads="1"/>
          </p:cNvSpPr>
          <p:nvPr/>
        </p:nvSpPr>
        <p:spPr bwMode="auto">
          <a:xfrm>
            <a:off x="2438400" y="3203575"/>
            <a:ext cx="2058988" cy="1749425"/>
          </a:xfrm>
          <a:prstGeom prst="rect">
            <a:avLst/>
          </a:prstGeom>
          <a:solidFill>
            <a:srgbClr val="FF8B8B"/>
          </a:solidFill>
          <a:ln w="9525">
            <a:solidFill>
              <a:srgbClr val="7F7F7F"/>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nl-NL" altLang="nl-BE" sz="1800">
                <a:solidFill>
                  <a:schemeClr val="bg1"/>
                </a:solidFill>
              </a:rPr>
              <a:t>Daardoor onvoldoende </a:t>
            </a:r>
          </a:p>
          <a:p>
            <a:pPr algn="ctr" eaLnBrk="1" hangingPunct="1"/>
            <a:r>
              <a:rPr lang="nl-NL" altLang="nl-BE" sz="1800">
                <a:solidFill>
                  <a:schemeClr val="bg1"/>
                </a:solidFill>
              </a:rPr>
              <a:t>opname van voedingsstoffen en transport door verstopte poriën</a:t>
            </a:r>
          </a:p>
        </p:txBody>
      </p:sp>
      <p:sp>
        <p:nvSpPr>
          <p:cNvPr id="9" name="Tekstvak 8"/>
          <p:cNvSpPr txBox="1">
            <a:spLocks noChangeArrowheads="1"/>
          </p:cNvSpPr>
          <p:nvPr/>
        </p:nvSpPr>
        <p:spPr bwMode="auto">
          <a:xfrm>
            <a:off x="6705600" y="4953000"/>
            <a:ext cx="1982788" cy="1749425"/>
          </a:xfrm>
          <a:prstGeom prst="rect">
            <a:avLst/>
          </a:prstGeom>
          <a:solidFill>
            <a:srgbClr val="FF0000"/>
          </a:solidFill>
          <a:ln w="9525">
            <a:solidFill>
              <a:srgbClr val="7F7F7F"/>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nl-NL" altLang="nl-BE" sz="1800">
              <a:solidFill>
                <a:srgbClr val="7F7F7F"/>
              </a:solidFill>
            </a:endParaRPr>
          </a:p>
          <a:p>
            <a:pPr algn="ctr" eaLnBrk="1" hangingPunct="1"/>
            <a:r>
              <a:rPr lang="nl-NL" altLang="nl-BE" sz="1800">
                <a:solidFill>
                  <a:schemeClr val="bg1"/>
                </a:solidFill>
              </a:rPr>
              <a:t>Daardoor vroegtijdige veroudering van de huid</a:t>
            </a:r>
          </a:p>
          <a:p>
            <a:pPr algn="ctr" eaLnBrk="1" hangingPunct="1"/>
            <a:endParaRPr lang="nl-NL" altLang="nl-BE" sz="1800">
              <a:solidFill>
                <a:srgbClr val="7F7F7F"/>
              </a:solidFill>
            </a:endParaRPr>
          </a:p>
        </p:txBody>
      </p:sp>
      <p:sp>
        <p:nvSpPr>
          <p:cNvPr id="10" name="Tekstvak 8"/>
          <p:cNvSpPr txBox="1">
            <a:spLocks noChangeArrowheads="1"/>
          </p:cNvSpPr>
          <p:nvPr/>
        </p:nvSpPr>
        <p:spPr bwMode="auto">
          <a:xfrm>
            <a:off x="4572000" y="4117975"/>
            <a:ext cx="2058988" cy="1749425"/>
          </a:xfrm>
          <a:prstGeom prst="rect">
            <a:avLst/>
          </a:prstGeom>
          <a:solidFill>
            <a:srgbClr val="FF4747"/>
          </a:solidFill>
          <a:ln w="9525">
            <a:solidFill>
              <a:srgbClr val="7F7F7F"/>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nl-NL" altLang="nl-BE" sz="1800">
              <a:solidFill>
                <a:srgbClr val="7F7F7F"/>
              </a:solidFill>
            </a:endParaRPr>
          </a:p>
          <a:p>
            <a:pPr algn="ctr" eaLnBrk="1" hangingPunct="1"/>
            <a:r>
              <a:rPr lang="nl-NL" altLang="nl-BE" sz="1800">
                <a:solidFill>
                  <a:schemeClr val="bg1"/>
                </a:solidFill>
              </a:rPr>
              <a:t>Daardoor tekorten bij aanmaak nieuwe huidcellen en hydratatie</a:t>
            </a:r>
          </a:p>
          <a:p>
            <a:pPr algn="ctr" eaLnBrk="1" hangingPunct="1"/>
            <a:endParaRPr lang="nl-NL" altLang="nl-BE" sz="1800">
              <a:solidFill>
                <a:srgbClr val="7F7F7F"/>
              </a:solidFill>
            </a:endParaRPr>
          </a:p>
        </p:txBody>
      </p:sp>
      <p:sp>
        <p:nvSpPr>
          <p:cNvPr id="12" name="Gebogen PIJL-OMHOOG 11"/>
          <p:cNvSpPr/>
          <p:nvPr/>
        </p:nvSpPr>
        <p:spPr>
          <a:xfrm rot="10800000" flipH="1">
            <a:off x="2405063" y="2457450"/>
            <a:ext cx="490537" cy="533400"/>
          </a:xfrm>
          <a:prstGeom prst="bentUpArrow">
            <a:avLst/>
          </a:prstGeom>
          <a:solidFill>
            <a:srgbClr val="FF8B8B"/>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3" name="Gebogen PIJL-OMHOOG 12"/>
          <p:cNvSpPr/>
          <p:nvPr/>
        </p:nvSpPr>
        <p:spPr>
          <a:xfrm rot="10800000" flipH="1">
            <a:off x="4538663" y="3294063"/>
            <a:ext cx="490537" cy="533400"/>
          </a:xfrm>
          <a:prstGeom prst="bentUpArrow">
            <a:avLst/>
          </a:prstGeom>
          <a:solidFill>
            <a:srgbClr val="FF4747"/>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4" name="Gebogen PIJL-OMHOOG 13"/>
          <p:cNvSpPr/>
          <p:nvPr/>
        </p:nvSpPr>
        <p:spPr>
          <a:xfrm rot="10800000" flipH="1">
            <a:off x="6673850" y="4173538"/>
            <a:ext cx="490538" cy="533400"/>
          </a:xfrm>
          <a:prstGeom prst="bentUpArrow">
            <a:avLst/>
          </a:prstGeom>
          <a:solidFill>
            <a:srgbClr val="FF0000"/>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pic>
        <p:nvPicPr>
          <p:cNvPr id="66572" name="Picture 12" descr="Koekenp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105400"/>
            <a:ext cx="2133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3" descr="shutterstock_737209752-150x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209800"/>
            <a:ext cx="2057400" cy="1755775"/>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pic>
      <p:sp>
        <p:nvSpPr>
          <p:cNvPr id="55309"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311BADDF-1C69-44B1-B6B5-B660C8D39E6E}" type="slidenum">
              <a:rPr lang="en-US" altLang="nl-BE" sz="1200">
                <a:solidFill>
                  <a:srgbClr val="898989"/>
                </a:solidFill>
              </a:rPr>
              <a:pPr/>
              <a:t>21</a:t>
            </a:fld>
            <a:endParaRPr lang="en-US" altLang="nl-BE" sz="1200">
              <a:solidFill>
                <a:srgbClr val="898989"/>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2000"/>
                                        <p:tgtEl>
                                          <p:spTgt spid="4103"/>
                                        </p:tgtEl>
                                      </p:cBhvr>
                                    </p:animEffect>
                                  </p:childTnLst>
                                </p:cTn>
                              </p:par>
                              <p:par>
                                <p:cTn id="8" presetID="10" presetClass="entr" presetSubtype="0" fill="hold" nodeType="withEffect">
                                  <p:stCondLst>
                                    <p:cond delay="0"/>
                                  </p:stCondLst>
                                  <p:childTnLst>
                                    <p:set>
                                      <p:cBhvr>
                                        <p:cTn id="9" dur="1" fill="hold">
                                          <p:stCondLst>
                                            <p:cond delay="0"/>
                                          </p:stCondLst>
                                        </p:cTn>
                                        <p:tgtEl>
                                          <p:spTgt spid="66572"/>
                                        </p:tgtEl>
                                        <p:attrNameLst>
                                          <p:attrName>style.visibility</p:attrName>
                                        </p:attrNameLst>
                                      </p:cBhvr>
                                      <p:to>
                                        <p:strVal val="visible"/>
                                      </p:to>
                                    </p:set>
                                    <p:animEffect transition="in" filter="fade">
                                      <p:cBhvr>
                                        <p:cTn id="10" dur="2000"/>
                                        <p:tgtEl>
                                          <p:spTgt spid="665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66573"/>
                                        </p:tgtEl>
                                        <p:attrNameLst>
                                          <p:attrName>style.visibility</p:attrName>
                                        </p:attrNameLst>
                                      </p:cBhvr>
                                      <p:to>
                                        <p:strVal val="visible"/>
                                      </p:to>
                                    </p:set>
                                    <p:animEffect transition="in" filter="fade">
                                      <p:cBhvr>
                                        <p:cTn id="37" dur="2000"/>
                                        <p:tgtEl>
                                          <p:spTgt spid="66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kstvak 4"/>
          <p:cNvSpPr txBox="1">
            <a:spLocks noChangeArrowheads="1"/>
          </p:cNvSpPr>
          <p:nvPr/>
        </p:nvSpPr>
        <p:spPr bwMode="auto">
          <a:xfrm>
            <a:off x="166688" y="1335088"/>
            <a:ext cx="8824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nl-NL" altLang="nl-BE" sz="3600" dirty="0" smtClean="0">
                <a:solidFill>
                  <a:schemeClr val="tx1">
                    <a:lumMod val="65000"/>
                    <a:lumOff val="35000"/>
                  </a:schemeClr>
                </a:solidFill>
                <a:latin typeface="+mj-lt"/>
              </a:rPr>
              <a:t>Wat wil je juist wel !!!</a:t>
            </a:r>
          </a:p>
        </p:txBody>
      </p:sp>
      <p:sp>
        <p:nvSpPr>
          <p:cNvPr id="4103" name="Tekstvak 8"/>
          <p:cNvSpPr txBox="1">
            <a:spLocks noChangeArrowheads="1"/>
          </p:cNvSpPr>
          <p:nvPr/>
        </p:nvSpPr>
        <p:spPr bwMode="auto">
          <a:xfrm>
            <a:off x="304800" y="4876800"/>
            <a:ext cx="2058988" cy="1677988"/>
          </a:xfrm>
          <a:prstGeom prst="rect">
            <a:avLst/>
          </a:prstGeom>
          <a:solidFill>
            <a:srgbClr val="99FF66"/>
          </a:solidFill>
          <a:ln w="9525">
            <a:solidFill>
              <a:srgbClr val="7F7F7F"/>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nl-NL" altLang="nl-BE" sz="2000">
              <a:solidFill>
                <a:srgbClr val="7F7F7F"/>
              </a:solidFill>
            </a:endParaRPr>
          </a:p>
          <a:p>
            <a:pPr algn="ctr" eaLnBrk="1" hangingPunct="1"/>
            <a:r>
              <a:rPr lang="nl-NL" altLang="nl-BE" sz="1800">
                <a:solidFill>
                  <a:srgbClr val="7F7F7F"/>
                </a:solidFill>
              </a:rPr>
              <a:t>Juiste wijze van reinigen en hydrateren van de huid</a:t>
            </a:r>
          </a:p>
          <a:p>
            <a:pPr algn="ctr" eaLnBrk="1" hangingPunct="1"/>
            <a:endParaRPr lang="nl-NL" altLang="nl-BE" sz="1100">
              <a:solidFill>
                <a:srgbClr val="7F7F7F"/>
              </a:solidFill>
            </a:endParaRPr>
          </a:p>
        </p:txBody>
      </p:sp>
      <p:sp>
        <p:nvSpPr>
          <p:cNvPr id="8" name="Tekstvak 8"/>
          <p:cNvSpPr txBox="1">
            <a:spLocks noChangeArrowheads="1"/>
          </p:cNvSpPr>
          <p:nvPr/>
        </p:nvSpPr>
        <p:spPr bwMode="auto">
          <a:xfrm>
            <a:off x="2438400" y="3960813"/>
            <a:ext cx="2058988" cy="1754187"/>
          </a:xfrm>
          <a:prstGeom prst="rect">
            <a:avLst/>
          </a:prstGeom>
          <a:solidFill>
            <a:srgbClr val="00CC00"/>
          </a:solidFill>
          <a:ln w="9525">
            <a:solidFill>
              <a:srgbClr val="7F7F7F"/>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nl-NL" altLang="nl-BE" sz="1800">
              <a:solidFill>
                <a:schemeClr val="bg1"/>
              </a:solidFill>
            </a:endParaRPr>
          </a:p>
          <a:p>
            <a:pPr algn="ctr" eaLnBrk="1" hangingPunct="1"/>
            <a:r>
              <a:rPr lang="nl-NL" altLang="nl-BE" sz="1800">
                <a:solidFill>
                  <a:schemeClr val="bg1"/>
                </a:solidFill>
              </a:rPr>
              <a:t>Daardoor is er een betere opname van voedingstoffen door de huid</a:t>
            </a:r>
          </a:p>
          <a:p>
            <a:pPr algn="ctr" eaLnBrk="1" hangingPunct="1"/>
            <a:endParaRPr lang="nl-NL" altLang="nl-BE" sz="1800">
              <a:solidFill>
                <a:schemeClr val="bg1"/>
              </a:solidFill>
            </a:endParaRPr>
          </a:p>
        </p:txBody>
      </p:sp>
      <p:sp>
        <p:nvSpPr>
          <p:cNvPr id="9" name="Tekstvak 8"/>
          <p:cNvSpPr txBox="1">
            <a:spLocks noChangeArrowheads="1"/>
          </p:cNvSpPr>
          <p:nvPr/>
        </p:nvSpPr>
        <p:spPr bwMode="auto">
          <a:xfrm>
            <a:off x="6705600" y="2286000"/>
            <a:ext cx="1982788" cy="1749425"/>
          </a:xfrm>
          <a:prstGeom prst="rect">
            <a:avLst/>
          </a:prstGeom>
          <a:solidFill>
            <a:srgbClr val="008000"/>
          </a:solidFill>
          <a:ln w="9525">
            <a:solidFill>
              <a:srgbClr val="7F7F7F"/>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nl-NL" altLang="nl-BE" sz="1800">
              <a:solidFill>
                <a:srgbClr val="7F7F7F"/>
              </a:solidFill>
            </a:endParaRPr>
          </a:p>
          <a:p>
            <a:pPr algn="ctr" eaLnBrk="1" hangingPunct="1"/>
            <a:r>
              <a:rPr lang="nl-NL" altLang="nl-BE" sz="1800">
                <a:solidFill>
                  <a:schemeClr val="bg1"/>
                </a:solidFill>
              </a:rPr>
              <a:t>Daardoor kun je vroegtijdige huidveroudering voorkomen</a:t>
            </a:r>
          </a:p>
          <a:p>
            <a:pPr algn="ctr" eaLnBrk="1" hangingPunct="1"/>
            <a:endParaRPr lang="nl-NL" altLang="nl-BE" sz="1800">
              <a:solidFill>
                <a:srgbClr val="7F7F7F"/>
              </a:solidFill>
            </a:endParaRPr>
          </a:p>
        </p:txBody>
      </p:sp>
      <p:sp>
        <p:nvSpPr>
          <p:cNvPr id="10" name="Tekstvak 8"/>
          <p:cNvSpPr txBox="1">
            <a:spLocks noChangeArrowheads="1"/>
          </p:cNvSpPr>
          <p:nvPr/>
        </p:nvSpPr>
        <p:spPr bwMode="auto">
          <a:xfrm>
            <a:off x="4572000" y="3124200"/>
            <a:ext cx="2058988" cy="1754188"/>
          </a:xfrm>
          <a:prstGeom prst="rect">
            <a:avLst/>
          </a:prstGeom>
          <a:solidFill>
            <a:srgbClr val="009900"/>
          </a:solidFill>
          <a:ln w="9525">
            <a:solidFill>
              <a:srgbClr val="7F7F7F"/>
            </a:solidFill>
            <a:miter lim="800000"/>
            <a:headEnd/>
            <a:tailEnd/>
          </a:ln>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nl-NL" altLang="nl-BE" sz="1800">
              <a:solidFill>
                <a:srgbClr val="7F7F7F"/>
              </a:solidFill>
            </a:endParaRPr>
          </a:p>
          <a:p>
            <a:pPr algn="ctr" eaLnBrk="1" hangingPunct="1"/>
            <a:r>
              <a:rPr lang="nl-NL" altLang="nl-BE" sz="1800">
                <a:solidFill>
                  <a:schemeClr val="bg1"/>
                </a:solidFill>
              </a:rPr>
              <a:t>Daardoor is er een totale verbetering van de huid</a:t>
            </a:r>
          </a:p>
          <a:p>
            <a:pPr algn="ctr" eaLnBrk="1" hangingPunct="1"/>
            <a:endParaRPr lang="nl-NL" altLang="nl-BE" sz="1800">
              <a:solidFill>
                <a:schemeClr val="bg1"/>
              </a:solidFill>
            </a:endParaRPr>
          </a:p>
          <a:p>
            <a:pPr algn="ctr" eaLnBrk="1" hangingPunct="1"/>
            <a:endParaRPr lang="nl-NL" altLang="nl-BE" sz="1800">
              <a:solidFill>
                <a:srgbClr val="7F7F7F"/>
              </a:solidFill>
            </a:endParaRPr>
          </a:p>
        </p:txBody>
      </p:sp>
      <p:sp>
        <p:nvSpPr>
          <p:cNvPr id="4" name="Gebogen PIJL-OMHOOG 3"/>
          <p:cNvSpPr/>
          <p:nvPr/>
        </p:nvSpPr>
        <p:spPr>
          <a:xfrm rot="5400000" flipH="1">
            <a:off x="1849437" y="4359276"/>
            <a:ext cx="492125" cy="533400"/>
          </a:xfrm>
          <a:prstGeom prst="bentUpArrow">
            <a:avLst/>
          </a:prstGeom>
          <a:solidFill>
            <a:srgbClr val="00CC00"/>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2" name="Gebogen PIJL-OMHOOG 11"/>
          <p:cNvSpPr/>
          <p:nvPr/>
        </p:nvSpPr>
        <p:spPr>
          <a:xfrm rot="5400000" flipH="1">
            <a:off x="4023519" y="3436144"/>
            <a:ext cx="490538" cy="533400"/>
          </a:xfrm>
          <a:prstGeom prst="bentUpArrow">
            <a:avLst/>
          </a:prstGeom>
          <a:solidFill>
            <a:srgbClr val="009900"/>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3" name="Gebogen PIJL-OMHOOG 12"/>
          <p:cNvSpPr/>
          <p:nvPr/>
        </p:nvSpPr>
        <p:spPr>
          <a:xfrm rot="5400000" flipH="1">
            <a:off x="6131719" y="2590007"/>
            <a:ext cx="490537" cy="533400"/>
          </a:xfrm>
          <a:prstGeom prst="bentUpArrow">
            <a:avLst/>
          </a:prstGeom>
          <a:solidFill>
            <a:srgbClr val="008000"/>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pic>
        <p:nvPicPr>
          <p:cNvPr id="7" name="Afbeelding 5" descr="Aanbrengen product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16573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13" descr="HerbalifeSKIN_LoginBanner_U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0563" y="4191000"/>
            <a:ext cx="1570037" cy="2495550"/>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pic>
      <p:sp>
        <p:nvSpPr>
          <p:cNvPr id="57357"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73D07976-3D27-4909-A1AF-6350B7FFD241}" type="slidenum">
              <a:rPr lang="en-US" altLang="nl-BE" sz="1200">
                <a:solidFill>
                  <a:srgbClr val="898989"/>
                </a:solidFill>
              </a:rPr>
              <a:pPr/>
              <a:t>22</a:t>
            </a:fld>
            <a:endParaRPr lang="en-US" altLang="nl-BE" sz="1200">
              <a:solidFill>
                <a:srgbClr val="898989"/>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2000"/>
                                        <p:tgtEl>
                                          <p:spTgt spid="410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67597"/>
                                        </p:tgtEl>
                                        <p:attrNameLst>
                                          <p:attrName>style.visibility</p:attrName>
                                        </p:attrNameLst>
                                      </p:cBhvr>
                                      <p:to>
                                        <p:strVal val="visible"/>
                                      </p:to>
                                    </p:set>
                                    <p:animEffect transition="in" filter="fade">
                                      <p:cBhvr>
                                        <p:cTn id="40" dur="2000"/>
                                        <p:tgtEl>
                                          <p:spTgt spid="67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C3CA25F1-21EA-478C-9B21-D8BD94978655}" type="slidenum">
              <a:rPr lang="en-US" altLang="nl-BE" sz="1200">
                <a:solidFill>
                  <a:srgbClr val="898989"/>
                </a:solidFill>
              </a:rPr>
              <a:pPr/>
              <a:t>23</a:t>
            </a:fld>
            <a:endParaRPr lang="en-US" altLang="nl-BE" sz="1200">
              <a:solidFill>
                <a:srgbClr val="898989"/>
              </a:solidFill>
            </a:endParaRPr>
          </a:p>
        </p:txBody>
      </p:sp>
      <p:sp>
        <p:nvSpPr>
          <p:cNvPr id="58372" name="TextBox 1"/>
          <p:cNvSpPr txBox="1">
            <a:spLocks noChangeArrowheads="1"/>
          </p:cNvSpPr>
          <p:nvPr/>
        </p:nvSpPr>
        <p:spPr bwMode="auto">
          <a:xfrm>
            <a:off x="1143000" y="2436813"/>
            <a:ext cx="7239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defRPr/>
            </a:pPr>
            <a:r>
              <a:rPr lang="en-US" altLang="nl-BE" sz="3600" dirty="0" smtClean="0">
                <a:solidFill>
                  <a:schemeClr val="tx1">
                    <a:lumMod val="65000"/>
                    <a:lumOff val="35000"/>
                  </a:schemeClr>
                </a:solidFill>
              </a:rPr>
              <a:t>Na </a:t>
            </a:r>
            <a:r>
              <a:rPr lang="en-US" altLang="nl-BE" sz="3600" dirty="0" err="1" smtClean="0">
                <a:solidFill>
                  <a:schemeClr val="tx1">
                    <a:lumMod val="65000"/>
                    <a:lumOff val="35000"/>
                  </a:schemeClr>
                </a:solidFill>
              </a:rPr>
              <a:t>deze</a:t>
            </a:r>
            <a:r>
              <a:rPr lang="en-US" altLang="nl-BE" sz="3600" dirty="0" smtClean="0">
                <a:solidFill>
                  <a:schemeClr val="tx1">
                    <a:lumMod val="65000"/>
                    <a:lumOff val="35000"/>
                  </a:schemeClr>
                </a:solidFill>
              </a:rPr>
              <a:t> </a:t>
            </a:r>
            <a:r>
              <a:rPr lang="en-US" altLang="nl-BE" sz="3600" dirty="0" err="1" smtClean="0">
                <a:solidFill>
                  <a:schemeClr val="tx1">
                    <a:lumMod val="65000"/>
                    <a:lumOff val="35000"/>
                  </a:schemeClr>
                </a:solidFill>
              </a:rPr>
              <a:t>presentatie</a:t>
            </a:r>
            <a:r>
              <a:rPr lang="en-US" altLang="nl-BE" sz="3600" dirty="0" smtClean="0">
                <a:solidFill>
                  <a:schemeClr val="tx1">
                    <a:lumMod val="65000"/>
                    <a:lumOff val="35000"/>
                  </a:schemeClr>
                </a:solidFill>
              </a:rPr>
              <a:t> </a:t>
            </a:r>
          </a:p>
          <a:p>
            <a:pPr algn="ctr">
              <a:defRPr/>
            </a:pPr>
            <a:r>
              <a:rPr lang="en-US" altLang="nl-BE" sz="3600" dirty="0" err="1" smtClean="0">
                <a:solidFill>
                  <a:schemeClr val="tx1">
                    <a:lumMod val="65000"/>
                    <a:lumOff val="35000"/>
                  </a:schemeClr>
                </a:solidFill>
              </a:rPr>
              <a:t>ga</a:t>
            </a:r>
            <a:r>
              <a:rPr lang="en-US" altLang="nl-BE" sz="3600" dirty="0" smtClean="0">
                <a:solidFill>
                  <a:schemeClr val="tx1">
                    <a:lumMod val="65000"/>
                    <a:lumOff val="35000"/>
                  </a:schemeClr>
                </a:solidFill>
              </a:rPr>
              <a:t> je van start </a:t>
            </a:r>
          </a:p>
          <a:p>
            <a:pPr algn="ctr">
              <a:defRPr/>
            </a:pPr>
            <a:r>
              <a:rPr lang="en-US" altLang="nl-BE" sz="3600" dirty="0" smtClean="0">
                <a:solidFill>
                  <a:schemeClr val="tx1">
                    <a:lumMod val="65000"/>
                    <a:lumOff val="35000"/>
                  </a:schemeClr>
                </a:solidFill>
              </a:rPr>
              <a:t>met de SKIN Party</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838200"/>
            <a:ext cx="9144000" cy="496888"/>
          </a:xfrm>
        </p:spPr>
        <p:txBody>
          <a:bodyPr>
            <a:noAutofit/>
          </a:bodyPr>
          <a:lstStyle/>
          <a:p>
            <a:pPr eaLnBrk="1" hangingPunct="1">
              <a:defRPr/>
            </a:pPr>
            <a:r>
              <a:rPr lang="en-US" sz="3600" dirty="0" smtClean="0">
                <a:solidFill>
                  <a:schemeClr val="tx1">
                    <a:lumMod val="65000"/>
                    <a:lumOff val="35000"/>
                  </a:schemeClr>
                </a:solidFill>
                <a:ea typeface="+mj-ea"/>
                <a:cs typeface="Arial" panose="020B0604020202020204" pitchFamily="34" charset="0"/>
              </a:rPr>
              <a:t>            Je </a:t>
            </a:r>
            <a:r>
              <a:rPr lang="en-US" sz="3600" dirty="0" err="1" smtClean="0">
                <a:solidFill>
                  <a:schemeClr val="tx1">
                    <a:lumMod val="65000"/>
                    <a:lumOff val="35000"/>
                  </a:schemeClr>
                </a:solidFill>
                <a:ea typeface="+mj-ea"/>
                <a:cs typeface="Arial" panose="020B0604020202020204" pitchFamily="34" charset="0"/>
              </a:rPr>
              <a:t>dagelijkse</a:t>
            </a:r>
            <a:r>
              <a:rPr lang="en-US" sz="3600" dirty="0" smtClean="0">
                <a:solidFill>
                  <a:schemeClr val="tx1">
                    <a:lumMod val="65000"/>
                    <a:lumOff val="35000"/>
                  </a:schemeClr>
                </a:solidFill>
                <a:ea typeface="+mj-ea"/>
                <a:cs typeface="Arial" panose="020B0604020202020204" pitchFamily="34" charset="0"/>
              </a:rPr>
              <a:t> </a:t>
            </a:r>
            <a:r>
              <a:rPr lang="en-US" sz="3600" dirty="0" err="1" smtClean="0">
                <a:solidFill>
                  <a:schemeClr val="tx1">
                    <a:lumMod val="65000"/>
                    <a:lumOff val="35000"/>
                  </a:schemeClr>
                </a:solidFill>
                <a:ea typeface="+mj-ea"/>
                <a:cs typeface="Arial" panose="020B0604020202020204" pitchFamily="34" charset="0"/>
              </a:rPr>
              <a:t>huidverzorgingsritueel</a:t>
            </a:r>
            <a:endParaRPr lang="en-US" sz="3600" dirty="0">
              <a:solidFill>
                <a:schemeClr val="tx1">
                  <a:lumMod val="65000"/>
                  <a:lumOff val="35000"/>
                </a:schemeClr>
              </a:solidFill>
              <a:ea typeface="+mj-ea"/>
              <a:cs typeface="Arial" panose="020B0604020202020204" pitchFamily="34" charset="0"/>
            </a:endParaRPr>
          </a:p>
        </p:txBody>
      </p:sp>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514475"/>
            <a:ext cx="6600825"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1" name="Tijdelijke aanduiding voor dia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BDC25D5B-D26B-4313-9012-55E770568C7B}" type="slidenum">
              <a:rPr lang="en-US" altLang="nl-BE" sz="1200">
                <a:solidFill>
                  <a:srgbClr val="595959"/>
                </a:solidFill>
              </a:rPr>
              <a:pPr/>
              <a:t>24</a:t>
            </a:fld>
            <a:endParaRPr lang="en-US" altLang="nl-BE" sz="1200">
              <a:solidFill>
                <a:srgbClr val="595959"/>
              </a:solidFill>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760413"/>
            <a:ext cx="7924800" cy="496887"/>
          </a:xfrm>
        </p:spPr>
        <p:txBody>
          <a:bodyPr>
            <a:noAutofit/>
          </a:bodyPr>
          <a:lstStyle/>
          <a:p>
            <a:pPr eaLnBrk="1" hangingPunct="1">
              <a:defRPr/>
            </a:pPr>
            <a:r>
              <a:rPr lang="en-US" sz="3600" dirty="0" err="1" smtClean="0">
                <a:solidFill>
                  <a:schemeClr val="tx1">
                    <a:lumMod val="65000"/>
                    <a:lumOff val="35000"/>
                  </a:schemeClr>
                </a:solidFill>
                <a:ea typeface="+mj-ea"/>
                <a:cs typeface="Arial" panose="020B0604020202020204" pitchFamily="34" charset="0"/>
              </a:rPr>
              <a:t>Verzorgingsritueel</a:t>
            </a:r>
            <a:r>
              <a:rPr lang="en-US" sz="3600" dirty="0" smtClean="0">
                <a:solidFill>
                  <a:schemeClr val="tx1">
                    <a:lumMod val="65000"/>
                    <a:lumOff val="35000"/>
                  </a:schemeClr>
                </a:solidFill>
                <a:ea typeface="+mj-ea"/>
                <a:cs typeface="Arial" panose="020B0604020202020204" pitchFamily="34" charset="0"/>
              </a:rPr>
              <a:t> </a:t>
            </a:r>
            <a:r>
              <a:rPr lang="en-US" sz="3600" dirty="0" err="1" smtClean="0">
                <a:solidFill>
                  <a:schemeClr val="tx1">
                    <a:lumMod val="65000"/>
                    <a:lumOff val="35000"/>
                  </a:schemeClr>
                </a:solidFill>
                <a:ea typeface="+mj-ea"/>
                <a:cs typeface="Arial" panose="020B0604020202020204" pitchFamily="34" charset="0"/>
              </a:rPr>
              <a:t>voor</a:t>
            </a:r>
            <a:r>
              <a:rPr lang="en-US" sz="3600" dirty="0" smtClean="0">
                <a:solidFill>
                  <a:schemeClr val="tx1">
                    <a:lumMod val="65000"/>
                    <a:lumOff val="35000"/>
                  </a:schemeClr>
                </a:solidFill>
                <a:ea typeface="+mj-ea"/>
                <a:cs typeface="Arial" panose="020B0604020202020204" pitchFamily="34" charset="0"/>
              </a:rPr>
              <a:t> </a:t>
            </a:r>
            <a:r>
              <a:rPr lang="en-US" sz="3600" dirty="0" err="1" smtClean="0">
                <a:solidFill>
                  <a:schemeClr val="tx1">
                    <a:lumMod val="65000"/>
                    <a:lumOff val="35000"/>
                  </a:schemeClr>
                </a:solidFill>
                <a:ea typeface="+mj-ea"/>
                <a:cs typeface="Arial" panose="020B0604020202020204" pitchFamily="34" charset="0"/>
              </a:rPr>
              <a:t>mannen</a:t>
            </a:r>
            <a:endParaRPr lang="en-US" sz="3600" dirty="0">
              <a:solidFill>
                <a:schemeClr val="tx1">
                  <a:lumMod val="65000"/>
                  <a:lumOff val="35000"/>
                </a:schemeClr>
              </a:solidFill>
              <a:ea typeface="+mj-ea"/>
              <a:cs typeface="Arial" panose="020B0604020202020204" pitchFamily="34" charset="0"/>
            </a:endParaRPr>
          </a:p>
        </p:txBody>
      </p:sp>
      <p:pic>
        <p:nvPicPr>
          <p:cNvPr id="624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ijdelijke aanduiding voor dia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D2B5FAC6-C26E-4E24-89F6-D056BFDFE0DF}" type="slidenum">
              <a:rPr lang="en-US" altLang="nl-BE" sz="1200">
                <a:solidFill>
                  <a:srgbClr val="595959"/>
                </a:solidFill>
              </a:rPr>
              <a:pPr/>
              <a:t>25</a:t>
            </a:fld>
            <a:endParaRPr lang="en-US" altLang="nl-BE" sz="1200">
              <a:solidFill>
                <a:srgbClr val="595959"/>
              </a:solidFill>
            </a:endParaRPr>
          </a:p>
        </p:txBody>
      </p:sp>
      <p:pic>
        <p:nvPicPr>
          <p:cNvPr id="6246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057400"/>
            <a:ext cx="65055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kstvak 4"/>
          <p:cNvSpPr txBox="1">
            <a:spLocks noChangeArrowheads="1"/>
          </p:cNvSpPr>
          <p:nvPr/>
        </p:nvSpPr>
        <p:spPr bwMode="auto">
          <a:xfrm>
            <a:off x="0" y="6096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nl-NL" altLang="nl-BE" sz="3600" dirty="0" smtClean="0">
                <a:solidFill>
                  <a:schemeClr val="tx1">
                    <a:lumMod val="65000"/>
                    <a:lumOff val="35000"/>
                  </a:schemeClr>
                </a:solidFill>
                <a:latin typeface="+mj-lt"/>
              </a:rPr>
              <a:t>REINIGEN</a:t>
            </a:r>
          </a:p>
        </p:txBody>
      </p:sp>
      <p:sp>
        <p:nvSpPr>
          <p:cNvPr id="60420" name="Tekstvak 8"/>
          <p:cNvSpPr txBox="1">
            <a:spLocks noChangeArrowheads="1"/>
          </p:cNvSpPr>
          <p:nvPr/>
        </p:nvSpPr>
        <p:spPr bwMode="auto">
          <a:xfrm>
            <a:off x="160338" y="5799138"/>
            <a:ext cx="8983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nl-NL" altLang="nl-BE" dirty="0" smtClean="0">
                <a:solidFill>
                  <a:schemeClr val="tx1">
                    <a:lumMod val="65000"/>
                    <a:lumOff val="35000"/>
                  </a:schemeClr>
                </a:solidFill>
                <a:latin typeface="+mj-lt"/>
              </a:rPr>
              <a:t>Reiniging is van boven naar beneden </a:t>
            </a:r>
          </a:p>
          <a:p>
            <a:pPr algn="ctr" eaLnBrk="1" hangingPunct="1">
              <a:defRPr/>
            </a:pPr>
            <a:r>
              <a:rPr lang="nl-NL" altLang="nl-BE" dirty="0" smtClean="0">
                <a:solidFill>
                  <a:schemeClr val="tx1">
                    <a:lumMod val="65000"/>
                    <a:lumOff val="35000"/>
                  </a:schemeClr>
                </a:solidFill>
                <a:latin typeface="+mj-lt"/>
              </a:rPr>
              <a:t>en van binnen naar buiten</a:t>
            </a:r>
          </a:p>
        </p:txBody>
      </p:sp>
      <p:pic>
        <p:nvPicPr>
          <p:cNvPr id="64517" name="Afbeelding 5" descr="Aanbrengen producte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3738" y="1597025"/>
            <a:ext cx="267652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9A6EA943-B012-4F0F-A52A-2924E4909380}" type="slidenum">
              <a:rPr lang="en-US" altLang="nl-BE" sz="1200">
                <a:solidFill>
                  <a:srgbClr val="595959"/>
                </a:solidFill>
              </a:rPr>
              <a:pPr/>
              <a:t>26</a:t>
            </a:fld>
            <a:endParaRPr lang="en-US" altLang="nl-BE" sz="1200">
              <a:solidFill>
                <a:srgbClr val="595959"/>
              </a:solidFill>
            </a:endParaRPr>
          </a:p>
        </p:txBody>
      </p:sp>
      <p:cxnSp>
        <p:nvCxnSpPr>
          <p:cNvPr id="3" name="Rechte verbindingslijn met pijl 2"/>
          <p:cNvCxnSpPr/>
          <p:nvPr/>
        </p:nvCxnSpPr>
        <p:spPr>
          <a:xfrm>
            <a:off x="6553200" y="2362200"/>
            <a:ext cx="19050" cy="2133600"/>
          </a:xfrm>
          <a:prstGeom prst="straightConnector1">
            <a:avLst/>
          </a:prstGeom>
          <a:ln w="3810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819400"/>
            <a:ext cx="1577975" cy="328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2" name="Rectangle 1"/>
          <p:cNvSpPr>
            <a:spLocks noChangeArrowheads="1"/>
          </p:cNvSpPr>
          <p:nvPr/>
        </p:nvSpPr>
        <p:spPr bwMode="auto">
          <a:xfrm>
            <a:off x="1905000" y="439738"/>
            <a:ext cx="6518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GB" altLang="nl-BE" dirty="0" err="1" smtClean="0">
                <a:solidFill>
                  <a:srgbClr val="4BACC6"/>
                </a:solidFill>
                <a:latin typeface="+mj-lt"/>
              </a:rPr>
              <a:t>Stap</a:t>
            </a:r>
            <a:r>
              <a:rPr lang="en-GB" altLang="nl-BE" dirty="0" smtClean="0">
                <a:solidFill>
                  <a:srgbClr val="4BACC6"/>
                </a:solidFill>
                <a:latin typeface="+mj-lt"/>
              </a:rPr>
              <a:t> 1 </a:t>
            </a:r>
            <a:r>
              <a:rPr lang="en-GB" altLang="nl-BE" dirty="0" err="1" smtClean="0">
                <a:solidFill>
                  <a:srgbClr val="4BACC6"/>
                </a:solidFill>
                <a:latin typeface="+mj-lt"/>
              </a:rPr>
              <a:t>Reinigen</a:t>
            </a:r>
            <a:endParaRPr lang="en-GB" altLang="nl-BE" dirty="0" smtClean="0">
              <a:solidFill>
                <a:srgbClr val="4BACC6"/>
              </a:solidFill>
              <a:latin typeface="+mj-lt"/>
            </a:endParaRPr>
          </a:p>
          <a:p>
            <a:pPr eaLnBrk="1" hangingPunct="1">
              <a:defRPr/>
            </a:pPr>
            <a:r>
              <a:rPr lang="en-GB" altLang="nl-BE" sz="3600" dirty="0" err="1" smtClean="0">
                <a:solidFill>
                  <a:schemeClr val="tx1">
                    <a:lumMod val="65000"/>
                    <a:lumOff val="35000"/>
                  </a:schemeClr>
                </a:solidFill>
                <a:latin typeface="+mj-lt"/>
              </a:rPr>
              <a:t>Verzachtende</a:t>
            </a:r>
            <a:r>
              <a:rPr lang="en-GB" altLang="nl-BE" sz="3600" dirty="0" smtClean="0">
                <a:solidFill>
                  <a:schemeClr val="tx1">
                    <a:lumMod val="65000"/>
                    <a:lumOff val="35000"/>
                  </a:schemeClr>
                </a:solidFill>
                <a:latin typeface="+mj-lt"/>
              </a:rPr>
              <a:t> Aloe Cleanser </a:t>
            </a:r>
          </a:p>
        </p:txBody>
      </p:sp>
      <p:sp>
        <p:nvSpPr>
          <p:cNvPr id="66565" name="Rectangle 5"/>
          <p:cNvSpPr>
            <a:spLocks noChangeArrowheads="1"/>
          </p:cNvSpPr>
          <p:nvPr/>
        </p:nvSpPr>
        <p:spPr bwMode="auto">
          <a:xfrm>
            <a:off x="304800" y="2274888"/>
            <a:ext cx="65532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600"/>
              </a:spcAft>
              <a:buFont typeface="Arial" pitchFamily="34" charset="0"/>
              <a:buNone/>
            </a:pPr>
            <a:r>
              <a:rPr lang="nl-NL" altLang="nl-BE" sz="1800">
                <a:solidFill>
                  <a:srgbClr val="595959"/>
                </a:solidFill>
              </a:rPr>
              <a:t>Een verfrissende, zachte cleanser verrijkt met Aloë Vera. Reinigt en verzacht de huid op milde wijze.</a:t>
            </a:r>
          </a:p>
          <a:p>
            <a:pPr eaLnBrk="1" hangingPunct="1">
              <a:lnSpc>
                <a:spcPct val="150000"/>
              </a:lnSpc>
              <a:spcAft>
                <a:spcPts val="600"/>
              </a:spcAft>
              <a:buFont typeface="Arial" pitchFamily="34" charset="0"/>
              <a:buChar char="•"/>
            </a:pPr>
            <a:r>
              <a:rPr lang="nl-NL" altLang="nl-BE" sz="1800">
                <a:solidFill>
                  <a:srgbClr val="595959"/>
                </a:solidFill>
              </a:rPr>
              <a:t>Cleanser op basis van Aloë Vera met een frisse milde geur. Perfect voor normale tot droge huid.</a:t>
            </a:r>
          </a:p>
          <a:p>
            <a:pPr eaLnBrk="1" hangingPunct="1">
              <a:lnSpc>
                <a:spcPct val="150000"/>
              </a:lnSpc>
              <a:spcAft>
                <a:spcPts val="600"/>
              </a:spcAft>
              <a:buFont typeface="Arial" pitchFamily="34" charset="0"/>
              <a:buChar char="•"/>
            </a:pPr>
            <a:r>
              <a:rPr lang="nl-NL" altLang="nl-BE" sz="1800">
                <a:solidFill>
                  <a:srgbClr val="595959"/>
                </a:solidFill>
              </a:rPr>
              <a:t>Het zijdezachte schuim verwijdert onzuiverheden en make-up op milde wijze zonder de huid te irriteren.</a:t>
            </a:r>
          </a:p>
          <a:p>
            <a:pPr eaLnBrk="1" hangingPunct="1">
              <a:lnSpc>
                <a:spcPct val="150000"/>
              </a:lnSpc>
              <a:spcAft>
                <a:spcPts val="600"/>
              </a:spcAft>
              <a:buFont typeface="Arial" pitchFamily="34" charset="0"/>
              <a:buChar char="•"/>
            </a:pPr>
            <a:r>
              <a:rPr lang="nl-NL" altLang="nl-BE" sz="1800">
                <a:solidFill>
                  <a:srgbClr val="595959"/>
                </a:solidFill>
              </a:rPr>
              <a:t>Aloë Vera verzacht en hydrateert de huid.</a:t>
            </a:r>
          </a:p>
          <a:p>
            <a:pPr eaLnBrk="1" hangingPunct="1">
              <a:lnSpc>
                <a:spcPct val="150000"/>
              </a:lnSpc>
              <a:spcAft>
                <a:spcPts val="600"/>
              </a:spcAft>
              <a:buFont typeface="Arial" pitchFamily="34" charset="0"/>
              <a:buChar char="•"/>
            </a:pPr>
            <a:r>
              <a:rPr lang="nl-NL" altLang="nl-BE" sz="1800">
                <a:solidFill>
                  <a:srgbClr val="595959"/>
                </a:solidFill>
              </a:rPr>
              <a:t>Geen toegevoegde parabenen. Sulfaatvrij</a:t>
            </a:r>
          </a:p>
          <a:p>
            <a:pPr eaLnBrk="1" hangingPunct="1">
              <a:lnSpc>
                <a:spcPct val="150000"/>
              </a:lnSpc>
              <a:spcAft>
                <a:spcPts val="600"/>
              </a:spcAft>
              <a:buFont typeface="Arial" pitchFamily="34" charset="0"/>
              <a:buChar char="•"/>
            </a:pPr>
            <a:r>
              <a:rPr lang="nl-NL" altLang="nl-BE" sz="1800">
                <a:solidFill>
                  <a:srgbClr val="595959"/>
                </a:solidFill>
              </a:rPr>
              <a:t>Dermatologisch getest.</a:t>
            </a:r>
            <a:endParaRPr lang="en-US" altLang="nl-BE" sz="1800">
              <a:solidFill>
                <a:srgbClr val="595959"/>
              </a:solidFill>
            </a:endParaRPr>
          </a:p>
        </p:txBody>
      </p:sp>
      <p:sp>
        <p:nvSpPr>
          <p:cNvPr id="66566"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7C18B260-0666-433D-8FF4-2BCD2CACBE74}" type="slidenum">
              <a:rPr lang="en-US" altLang="nl-BE" sz="1200">
                <a:solidFill>
                  <a:srgbClr val="595959"/>
                </a:solidFill>
              </a:rPr>
              <a:pPr/>
              <a:t>27</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1"/>
          <p:cNvSpPr>
            <a:spLocks noChangeArrowheads="1"/>
          </p:cNvSpPr>
          <p:nvPr/>
        </p:nvSpPr>
        <p:spPr bwMode="auto">
          <a:xfrm>
            <a:off x="1908175" y="381000"/>
            <a:ext cx="7235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GB" altLang="nl-BE" dirty="0" err="1" smtClean="0">
                <a:solidFill>
                  <a:srgbClr val="4BACC6"/>
                </a:solidFill>
                <a:latin typeface="+mj-lt"/>
              </a:rPr>
              <a:t>Stap</a:t>
            </a:r>
            <a:r>
              <a:rPr lang="en-GB" altLang="nl-BE" dirty="0" smtClean="0">
                <a:solidFill>
                  <a:srgbClr val="4BACC6"/>
                </a:solidFill>
                <a:latin typeface="+mj-lt"/>
              </a:rPr>
              <a:t> 1 </a:t>
            </a:r>
            <a:r>
              <a:rPr lang="en-GB" altLang="nl-BE" dirty="0" err="1" smtClean="0">
                <a:solidFill>
                  <a:srgbClr val="4BACC6"/>
                </a:solidFill>
                <a:latin typeface="+mj-lt"/>
              </a:rPr>
              <a:t>Reinigen</a:t>
            </a:r>
            <a:endParaRPr lang="en-GB" altLang="nl-BE" dirty="0" smtClean="0">
              <a:solidFill>
                <a:srgbClr val="4BACC6"/>
              </a:solidFill>
              <a:latin typeface="+mj-lt"/>
            </a:endParaRPr>
          </a:p>
          <a:p>
            <a:pPr eaLnBrk="1" hangingPunct="1">
              <a:defRPr/>
            </a:pPr>
            <a:r>
              <a:rPr lang="en-GB" altLang="nl-BE" sz="3600" dirty="0" err="1" smtClean="0">
                <a:solidFill>
                  <a:schemeClr val="tx1">
                    <a:lumMod val="65000"/>
                    <a:lumOff val="35000"/>
                  </a:schemeClr>
                </a:solidFill>
                <a:latin typeface="+mj-lt"/>
              </a:rPr>
              <a:t>Egaliserende</a:t>
            </a:r>
            <a:r>
              <a:rPr lang="en-GB" altLang="nl-BE" sz="3600" dirty="0" smtClean="0">
                <a:solidFill>
                  <a:schemeClr val="tx1">
                    <a:lumMod val="65000"/>
                    <a:lumOff val="35000"/>
                  </a:schemeClr>
                </a:solidFill>
                <a:latin typeface="+mj-lt"/>
              </a:rPr>
              <a:t> Citrus Cleanser</a:t>
            </a:r>
          </a:p>
        </p:txBody>
      </p:sp>
      <p:pic>
        <p:nvPicPr>
          <p:cNvPr id="675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4075" y="2032000"/>
            <a:ext cx="1754188" cy="374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9" name="Rectangle 6"/>
          <p:cNvSpPr>
            <a:spLocks noChangeArrowheads="1"/>
          </p:cNvSpPr>
          <p:nvPr/>
        </p:nvSpPr>
        <p:spPr bwMode="auto">
          <a:xfrm>
            <a:off x="279400" y="2057400"/>
            <a:ext cx="69596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600"/>
              </a:spcAft>
            </a:pPr>
            <a:r>
              <a:rPr lang="nl-NL" altLang="nl-BE" sz="1800">
                <a:solidFill>
                  <a:srgbClr val="595959"/>
                </a:solidFill>
              </a:rPr>
              <a:t>Diep reinigende microbolletjes verfrissen de huid voor een gezonde uitstraling.</a:t>
            </a:r>
          </a:p>
          <a:p>
            <a:pPr eaLnBrk="1" hangingPunct="1">
              <a:spcAft>
                <a:spcPts val="600"/>
              </a:spcAft>
            </a:pPr>
            <a:endParaRPr lang="nl-NL" altLang="nl-BE" sz="1800">
              <a:solidFill>
                <a:srgbClr val="595959"/>
              </a:solidFill>
            </a:endParaRPr>
          </a:p>
          <a:p>
            <a:pPr eaLnBrk="1" hangingPunct="1">
              <a:spcAft>
                <a:spcPts val="1200"/>
              </a:spcAft>
              <a:buFont typeface="Arial" pitchFamily="34" charset="0"/>
              <a:buChar char="•"/>
            </a:pPr>
            <a:r>
              <a:rPr lang="nl-NL" altLang="nl-BE" sz="1800">
                <a:solidFill>
                  <a:srgbClr val="595959"/>
                </a:solidFill>
              </a:rPr>
              <a:t>Fris geurende cleanser met hints van sappige sinaasappel en grapefruit. Perfect voor de normale tot vette huid.</a:t>
            </a:r>
          </a:p>
          <a:p>
            <a:pPr eaLnBrk="1" hangingPunct="1">
              <a:spcAft>
                <a:spcPts val="1200"/>
              </a:spcAft>
              <a:buFont typeface="Arial" pitchFamily="34" charset="0"/>
              <a:buChar char="•"/>
            </a:pPr>
            <a:r>
              <a:rPr lang="nl-NL" altLang="nl-BE" sz="1800">
                <a:solidFill>
                  <a:srgbClr val="595959"/>
                </a:solidFill>
              </a:rPr>
              <a:t>Klinisch getest om een vermindering aan te tonen van de hoeveelheid talg na slechts éénmalig gebruik.*</a:t>
            </a:r>
          </a:p>
          <a:p>
            <a:pPr eaLnBrk="1" hangingPunct="1">
              <a:spcAft>
                <a:spcPts val="1200"/>
              </a:spcAft>
              <a:buFont typeface="Arial" pitchFamily="34" charset="0"/>
              <a:buChar char="•"/>
            </a:pPr>
            <a:r>
              <a:rPr lang="nl-NL" altLang="nl-BE" sz="1800">
                <a:solidFill>
                  <a:srgbClr val="595959"/>
                </a:solidFill>
              </a:rPr>
              <a:t>Lichte gel formule met activerende microbolletjes om onzuiverheden te verwijderen en de huid te verfrissen.</a:t>
            </a:r>
          </a:p>
          <a:p>
            <a:pPr eaLnBrk="1" hangingPunct="1">
              <a:spcAft>
                <a:spcPts val="1200"/>
              </a:spcAft>
              <a:buFont typeface="Arial" pitchFamily="34" charset="0"/>
              <a:buChar char="•"/>
            </a:pPr>
            <a:r>
              <a:rPr lang="nl-NL" altLang="nl-BE" sz="1800">
                <a:solidFill>
                  <a:srgbClr val="595959"/>
                </a:solidFill>
              </a:rPr>
              <a:t>Geen toegevoegde parabenen. Sulfaatvrij. Dermatologisch getest.</a:t>
            </a:r>
            <a:endParaRPr lang="en-US" altLang="nl-BE" sz="1800">
              <a:solidFill>
                <a:srgbClr val="595959"/>
              </a:solidFill>
            </a:endParaRPr>
          </a:p>
        </p:txBody>
      </p:sp>
      <p:sp>
        <p:nvSpPr>
          <p:cNvPr id="67590" name="Rectangle 7"/>
          <p:cNvSpPr>
            <a:spLocks noChangeArrowheads="1"/>
          </p:cNvSpPr>
          <p:nvPr/>
        </p:nvSpPr>
        <p:spPr bwMode="auto">
          <a:xfrm>
            <a:off x="255588" y="6353175"/>
            <a:ext cx="87360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nl-BE" sz="900">
                <a:solidFill>
                  <a:srgbClr val="595959"/>
                </a:solidFill>
              </a:rPr>
              <a:t>* </a:t>
            </a:r>
            <a:r>
              <a:rPr lang="nl-NL" altLang="nl-BE" sz="900">
                <a:solidFill>
                  <a:srgbClr val="595959"/>
                </a:solidFill>
              </a:rPr>
              <a:t>Klinisch getest om een vermindering van 57% van de hoeveelheid talg aan te tonen na slechts éénmalig gebruik.</a:t>
            </a:r>
            <a:endParaRPr lang="en-US" altLang="nl-BE" sz="900">
              <a:solidFill>
                <a:srgbClr val="595959"/>
              </a:solidFill>
            </a:endParaRPr>
          </a:p>
        </p:txBody>
      </p:sp>
      <p:sp>
        <p:nvSpPr>
          <p:cNvPr id="67591"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54A50A15-F417-4839-A4C7-372C97983B2D}" type="slidenum">
              <a:rPr lang="en-US" altLang="nl-BE" sz="1200">
                <a:solidFill>
                  <a:srgbClr val="595959"/>
                </a:solidFill>
              </a:rPr>
              <a:pPr/>
              <a:t>28</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1143000"/>
            <a:ext cx="9144000" cy="646113"/>
          </a:xfrm>
          <a:prstGeom prst="rect">
            <a:avLst/>
          </a:prstGeom>
        </p:spPr>
        <p:txBody>
          <a:bodyPr>
            <a:spAutoFit/>
          </a:bodyPr>
          <a:lstStyle/>
          <a:p>
            <a:pPr algn="ctr" eaLnBrk="1" hangingPunct="1">
              <a:defRPr/>
            </a:pPr>
            <a:r>
              <a:rPr lang="en-GB" sz="3600" dirty="0" err="1">
                <a:solidFill>
                  <a:schemeClr val="tx1">
                    <a:lumMod val="65000"/>
                    <a:lumOff val="35000"/>
                  </a:schemeClr>
                </a:solidFill>
                <a:latin typeface="+mj-lt"/>
                <a:ea typeface="+mn-ea"/>
                <a:cs typeface="Arial" panose="020B0604020202020204" pitchFamily="34" charset="0"/>
              </a:rPr>
              <a:t>Begrippen</a:t>
            </a:r>
            <a:endParaRPr lang="en-GB" sz="3600" dirty="0">
              <a:solidFill>
                <a:schemeClr val="tx1">
                  <a:lumMod val="65000"/>
                  <a:lumOff val="35000"/>
                </a:schemeClr>
              </a:solidFill>
              <a:latin typeface="+mj-lt"/>
              <a:ea typeface="+mn-ea"/>
              <a:cs typeface="Arial" panose="020B0604020202020204" pitchFamily="34" charset="0"/>
            </a:endParaRPr>
          </a:p>
        </p:txBody>
      </p:sp>
      <p:sp>
        <p:nvSpPr>
          <p:cNvPr id="2" name="TextBox 1"/>
          <p:cNvSpPr txBox="1"/>
          <p:nvPr/>
        </p:nvSpPr>
        <p:spPr>
          <a:xfrm>
            <a:off x="239713" y="2108200"/>
            <a:ext cx="8675687" cy="3940175"/>
          </a:xfrm>
          <a:prstGeom prst="rect">
            <a:avLst/>
          </a:prstGeom>
          <a:noFill/>
        </p:spPr>
        <p:txBody>
          <a:bodyPr>
            <a:spAutoFit/>
          </a:bodyPr>
          <a:lstStyle/>
          <a:p>
            <a:pPr eaLnBrk="1" hangingPunct="1">
              <a:defRPr/>
            </a:pPr>
            <a:r>
              <a:rPr lang="en-US" sz="2400" b="1" dirty="0" err="1">
                <a:solidFill>
                  <a:schemeClr val="tx1">
                    <a:lumMod val="65000"/>
                    <a:lumOff val="35000"/>
                  </a:schemeClr>
                </a:solidFill>
                <a:latin typeface="+mj-lt"/>
                <a:ea typeface="+mn-ea"/>
                <a:cs typeface="Arial" panose="020B0604020202020204" pitchFamily="34" charset="0"/>
              </a:rPr>
              <a:t>Wat</a:t>
            </a:r>
            <a:r>
              <a:rPr lang="en-US" sz="2400" b="1" dirty="0">
                <a:solidFill>
                  <a:schemeClr val="tx1">
                    <a:lumMod val="65000"/>
                    <a:lumOff val="35000"/>
                  </a:schemeClr>
                </a:solidFill>
                <a:latin typeface="+mj-lt"/>
                <a:ea typeface="+mn-ea"/>
                <a:cs typeface="Arial" panose="020B0604020202020204" pitchFamily="34" charset="0"/>
              </a:rPr>
              <a:t> </a:t>
            </a:r>
            <a:r>
              <a:rPr lang="en-US" sz="2400" b="1" dirty="0" err="1">
                <a:solidFill>
                  <a:schemeClr val="tx1">
                    <a:lumMod val="65000"/>
                    <a:lumOff val="35000"/>
                  </a:schemeClr>
                </a:solidFill>
                <a:latin typeface="+mj-lt"/>
                <a:ea typeface="+mn-ea"/>
                <a:cs typeface="Arial" panose="020B0604020202020204" pitchFamily="34" charset="0"/>
              </a:rPr>
              <a:t>zijn</a:t>
            </a:r>
            <a:r>
              <a:rPr lang="en-US" sz="2400" b="1" dirty="0">
                <a:solidFill>
                  <a:schemeClr val="tx1">
                    <a:lumMod val="65000"/>
                    <a:lumOff val="35000"/>
                  </a:schemeClr>
                </a:solidFill>
                <a:latin typeface="+mj-lt"/>
                <a:ea typeface="+mn-ea"/>
                <a:cs typeface="Arial" panose="020B0604020202020204" pitchFamily="34" charset="0"/>
              </a:rPr>
              <a:t> </a:t>
            </a:r>
            <a:r>
              <a:rPr lang="en-US" sz="2400" b="1" dirty="0" err="1">
                <a:solidFill>
                  <a:schemeClr val="tx1">
                    <a:lumMod val="65000"/>
                    <a:lumOff val="35000"/>
                  </a:schemeClr>
                </a:solidFill>
                <a:latin typeface="+mj-lt"/>
                <a:ea typeface="+mn-ea"/>
                <a:cs typeface="Arial" panose="020B0604020202020204" pitchFamily="34" charset="0"/>
              </a:rPr>
              <a:t>sulfaten</a:t>
            </a:r>
            <a:r>
              <a:rPr lang="en-US" sz="2400" b="1" dirty="0">
                <a:solidFill>
                  <a:schemeClr val="tx1">
                    <a:lumMod val="65000"/>
                    <a:lumOff val="35000"/>
                  </a:schemeClr>
                </a:solidFill>
                <a:latin typeface="+mj-lt"/>
                <a:ea typeface="+mn-ea"/>
                <a:cs typeface="Arial" panose="020B0604020202020204" pitchFamily="34" charset="0"/>
              </a:rPr>
              <a:t>?</a:t>
            </a:r>
          </a:p>
          <a:p>
            <a:pPr eaLnBrk="1" hangingPunct="1">
              <a:defRPr/>
            </a:pPr>
            <a:r>
              <a:rPr lang="nl-NL" dirty="0">
                <a:solidFill>
                  <a:schemeClr val="tx1">
                    <a:lumMod val="65000"/>
                    <a:lumOff val="35000"/>
                  </a:schemeClr>
                </a:solidFill>
                <a:latin typeface="+mj-lt"/>
                <a:ea typeface="+mn-ea"/>
                <a:cs typeface="Arial" panose="020B0604020202020204" pitchFamily="34" charset="0"/>
              </a:rPr>
              <a:t>Deze zorgen ervoor dat een product schuimt en reinigt. Ze hebben een emulgerend (verbinding tussen 2 stoffen) effect. Goedkoop maar agressief. Niet goed voor de huid.</a:t>
            </a:r>
            <a:endParaRPr lang="en-US" b="1" dirty="0">
              <a:solidFill>
                <a:schemeClr val="tx1">
                  <a:lumMod val="65000"/>
                  <a:lumOff val="35000"/>
                </a:schemeClr>
              </a:solidFill>
              <a:latin typeface="+mj-lt"/>
              <a:ea typeface="+mn-ea"/>
              <a:cs typeface="Arial" panose="020B0604020202020204" pitchFamily="34" charset="0"/>
            </a:endParaRPr>
          </a:p>
          <a:p>
            <a:pPr eaLnBrk="1" hangingPunct="1">
              <a:defRPr/>
            </a:pPr>
            <a:endParaRPr lang="en-US" sz="2400" b="1" dirty="0">
              <a:solidFill>
                <a:schemeClr val="tx1">
                  <a:lumMod val="65000"/>
                  <a:lumOff val="35000"/>
                </a:schemeClr>
              </a:solidFill>
              <a:latin typeface="+mj-lt"/>
              <a:ea typeface="+mn-ea"/>
              <a:cs typeface="Arial" panose="020B0604020202020204" pitchFamily="34" charset="0"/>
            </a:endParaRPr>
          </a:p>
          <a:p>
            <a:pPr eaLnBrk="1" hangingPunct="1">
              <a:defRPr/>
            </a:pPr>
            <a:r>
              <a:rPr lang="en-US" sz="2400" b="1" dirty="0" err="1">
                <a:solidFill>
                  <a:schemeClr val="tx1">
                    <a:lumMod val="65000"/>
                    <a:lumOff val="35000"/>
                  </a:schemeClr>
                </a:solidFill>
                <a:latin typeface="+mj-lt"/>
                <a:ea typeface="+mn-ea"/>
                <a:cs typeface="Arial" panose="020B0604020202020204" pitchFamily="34" charset="0"/>
              </a:rPr>
              <a:t>Wat</a:t>
            </a:r>
            <a:r>
              <a:rPr lang="en-US" sz="2400" b="1" dirty="0">
                <a:solidFill>
                  <a:schemeClr val="tx1">
                    <a:lumMod val="65000"/>
                    <a:lumOff val="35000"/>
                  </a:schemeClr>
                </a:solidFill>
                <a:latin typeface="+mj-lt"/>
                <a:ea typeface="+mn-ea"/>
                <a:cs typeface="Arial" panose="020B0604020202020204" pitchFamily="34" charset="0"/>
              </a:rPr>
              <a:t> </a:t>
            </a:r>
            <a:r>
              <a:rPr lang="en-US" sz="2400" b="1" dirty="0" err="1">
                <a:solidFill>
                  <a:schemeClr val="tx1">
                    <a:lumMod val="65000"/>
                    <a:lumOff val="35000"/>
                  </a:schemeClr>
                </a:solidFill>
                <a:latin typeface="+mj-lt"/>
                <a:ea typeface="+mn-ea"/>
                <a:cs typeface="Arial" panose="020B0604020202020204" pitchFamily="34" charset="0"/>
              </a:rPr>
              <a:t>zijn</a:t>
            </a:r>
            <a:r>
              <a:rPr lang="en-US" sz="2400" b="1" dirty="0">
                <a:solidFill>
                  <a:schemeClr val="tx1">
                    <a:lumMod val="65000"/>
                    <a:lumOff val="35000"/>
                  </a:schemeClr>
                </a:solidFill>
                <a:latin typeface="+mj-lt"/>
                <a:ea typeface="+mn-ea"/>
                <a:cs typeface="Arial" panose="020B0604020202020204" pitchFamily="34" charset="0"/>
              </a:rPr>
              <a:t> </a:t>
            </a:r>
            <a:r>
              <a:rPr lang="en-US" sz="2400" b="1" dirty="0" err="1">
                <a:solidFill>
                  <a:schemeClr val="tx1">
                    <a:lumMod val="65000"/>
                    <a:lumOff val="35000"/>
                  </a:schemeClr>
                </a:solidFill>
                <a:latin typeface="+mj-lt"/>
                <a:ea typeface="+mn-ea"/>
                <a:cs typeface="Arial" panose="020B0604020202020204" pitchFamily="34" charset="0"/>
              </a:rPr>
              <a:t>parabenen</a:t>
            </a:r>
            <a:r>
              <a:rPr lang="en-US" sz="2400" b="1" dirty="0">
                <a:solidFill>
                  <a:schemeClr val="tx1">
                    <a:lumMod val="65000"/>
                    <a:lumOff val="35000"/>
                  </a:schemeClr>
                </a:solidFill>
                <a:latin typeface="+mj-lt"/>
                <a:ea typeface="+mn-ea"/>
                <a:cs typeface="Arial" panose="020B0604020202020204" pitchFamily="34" charset="0"/>
              </a:rPr>
              <a:t>?</a:t>
            </a:r>
          </a:p>
          <a:p>
            <a:pPr eaLnBrk="1" hangingPunct="1">
              <a:defRPr/>
            </a:pPr>
            <a:r>
              <a:rPr lang="en-US" dirty="0" err="1">
                <a:solidFill>
                  <a:schemeClr val="tx1">
                    <a:lumMod val="65000"/>
                    <a:lumOff val="35000"/>
                  </a:schemeClr>
                </a:solidFill>
                <a:latin typeface="+mj-lt"/>
                <a:ea typeface="+mn-ea"/>
                <a:cs typeface="Arial" panose="020B0604020202020204" pitchFamily="34" charset="0"/>
              </a:rPr>
              <a:t>Dit</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zijn</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synthetische</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conserveringsmiddelen</a:t>
            </a:r>
            <a:r>
              <a:rPr lang="en-US" dirty="0">
                <a:solidFill>
                  <a:schemeClr val="tx1">
                    <a:lumMod val="65000"/>
                    <a:lumOff val="35000"/>
                  </a:schemeClr>
                </a:solidFill>
                <a:latin typeface="+mj-lt"/>
                <a:ea typeface="+mn-ea"/>
                <a:cs typeface="Arial" panose="020B0604020202020204" pitchFamily="34" charset="0"/>
              </a:rPr>
              <a:t> die </a:t>
            </a:r>
            <a:r>
              <a:rPr lang="en-US" dirty="0" err="1">
                <a:solidFill>
                  <a:schemeClr val="tx1">
                    <a:lumMod val="65000"/>
                    <a:lumOff val="35000"/>
                  </a:schemeClr>
                </a:solidFill>
                <a:latin typeface="+mj-lt"/>
                <a:ea typeface="+mn-ea"/>
                <a:cs typeface="Arial" panose="020B0604020202020204" pitchFamily="34" charset="0"/>
              </a:rPr>
              <a:t>zorgen</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dat</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producten</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langer</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houdbaar</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zijn</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Ook</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kunnen</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ze</a:t>
            </a:r>
            <a:r>
              <a:rPr lang="en-US" dirty="0">
                <a:solidFill>
                  <a:schemeClr val="tx1">
                    <a:lumMod val="65000"/>
                    <a:lumOff val="35000"/>
                  </a:schemeClr>
                </a:solidFill>
                <a:latin typeface="+mj-lt"/>
                <a:ea typeface="+mn-ea"/>
                <a:cs typeface="Arial" panose="020B0604020202020204" pitchFamily="34" charset="0"/>
              </a:rPr>
              <a:t> UV </a:t>
            </a:r>
            <a:r>
              <a:rPr lang="en-US" dirty="0" err="1">
                <a:solidFill>
                  <a:schemeClr val="tx1">
                    <a:lumMod val="65000"/>
                    <a:lumOff val="35000"/>
                  </a:schemeClr>
                </a:solidFill>
                <a:latin typeface="+mj-lt"/>
                <a:ea typeface="+mn-ea"/>
                <a:cs typeface="Arial" panose="020B0604020202020204" pitchFamily="34" charset="0"/>
              </a:rPr>
              <a:t>straling</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afbreken</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Bijvoorbeeld</a:t>
            </a:r>
            <a:r>
              <a:rPr lang="en-US" dirty="0">
                <a:solidFill>
                  <a:schemeClr val="tx1">
                    <a:lumMod val="65000"/>
                    <a:lumOff val="35000"/>
                  </a:schemeClr>
                </a:solidFill>
                <a:latin typeface="+mj-lt"/>
                <a:ea typeface="+mn-ea"/>
                <a:cs typeface="Arial" panose="020B0604020202020204" pitchFamily="34" charset="0"/>
              </a:rPr>
              <a:t> </a:t>
            </a:r>
            <a:r>
              <a:rPr lang="en-US" dirty="0" err="1">
                <a:solidFill>
                  <a:schemeClr val="tx1">
                    <a:lumMod val="65000"/>
                    <a:lumOff val="35000"/>
                  </a:schemeClr>
                </a:solidFill>
                <a:latin typeface="+mj-lt"/>
                <a:ea typeface="+mn-ea"/>
                <a:cs typeface="Arial" panose="020B0604020202020204" pitchFamily="34" charset="0"/>
              </a:rPr>
              <a:t>Oxybenzone</a:t>
            </a:r>
            <a:r>
              <a:rPr lang="en-US" dirty="0">
                <a:solidFill>
                  <a:schemeClr val="tx1">
                    <a:lumMod val="65000"/>
                    <a:lumOff val="35000"/>
                  </a:schemeClr>
                </a:solidFill>
                <a:latin typeface="+mj-lt"/>
                <a:ea typeface="+mn-ea"/>
                <a:cs typeface="Arial" panose="020B0604020202020204" pitchFamily="34" charset="0"/>
              </a:rPr>
              <a:t>.</a:t>
            </a:r>
          </a:p>
          <a:p>
            <a:pPr eaLnBrk="1" hangingPunct="1">
              <a:defRPr/>
            </a:pPr>
            <a:r>
              <a:rPr lang="nl-NL" dirty="0">
                <a:solidFill>
                  <a:schemeClr val="tx1">
                    <a:lumMod val="65000"/>
                    <a:lumOff val="35000"/>
                  </a:schemeClr>
                </a:solidFill>
                <a:latin typeface="+mj-lt"/>
                <a:ea typeface="+mn-ea"/>
                <a:cs typeface="Arial" panose="020B0604020202020204" pitchFamily="34" charset="0"/>
              </a:rPr>
              <a:t>Onze Beschermende </a:t>
            </a:r>
            <a:r>
              <a:rPr lang="nl-NL" dirty="0" err="1">
                <a:solidFill>
                  <a:schemeClr val="tx1">
                    <a:lumMod val="65000"/>
                    <a:lumOff val="35000"/>
                  </a:schemeClr>
                </a:solidFill>
                <a:latin typeface="+mj-lt"/>
                <a:ea typeface="+mn-ea"/>
                <a:cs typeface="Arial" panose="020B0604020202020204" pitchFamily="34" charset="0"/>
              </a:rPr>
              <a:t>Moisturizer</a:t>
            </a:r>
            <a:r>
              <a:rPr lang="nl-NL" dirty="0">
                <a:solidFill>
                  <a:schemeClr val="tx1">
                    <a:lumMod val="65000"/>
                    <a:lumOff val="35000"/>
                  </a:schemeClr>
                </a:solidFill>
                <a:latin typeface="+mj-lt"/>
                <a:ea typeface="+mn-ea"/>
                <a:cs typeface="Arial" panose="020B0604020202020204" pitchFamily="34" charset="0"/>
              </a:rPr>
              <a:t> SPF30 bevat 5% </a:t>
            </a:r>
            <a:r>
              <a:rPr lang="nl-NL" dirty="0" err="1">
                <a:solidFill>
                  <a:schemeClr val="tx1">
                    <a:lumMod val="65000"/>
                    <a:lumOff val="35000"/>
                  </a:schemeClr>
                </a:solidFill>
                <a:latin typeface="+mj-lt"/>
                <a:ea typeface="+mn-ea"/>
                <a:cs typeface="Arial" panose="020B0604020202020204" pitchFamily="34" charset="0"/>
              </a:rPr>
              <a:t>Oxybenzone</a:t>
            </a:r>
            <a:r>
              <a:rPr lang="nl-NL" dirty="0">
                <a:solidFill>
                  <a:schemeClr val="tx1">
                    <a:lumMod val="65000"/>
                    <a:lumOff val="35000"/>
                  </a:schemeClr>
                </a:solidFill>
                <a:latin typeface="+mj-lt"/>
                <a:ea typeface="+mn-ea"/>
                <a:cs typeface="Arial" panose="020B0604020202020204" pitchFamily="34" charset="0"/>
              </a:rPr>
              <a:t> en dat is niet schadelijk voor de gezondheid. </a:t>
            </a:r>
            <a:endParaRPr lang="en-US" b="1" dirty="0">
              <a:solidFill>
                <a:schemeClr val="tx1">
                  <a:lumMod val="65000"/>
                  <a:lumOff val="35000"/>
                </a:schemeClr>
              </a:solidFill>
              <a:latin typeface="+mj-lt"/>
              <a:ea typeface="+mn-ea"/>
              <a:cs typeface="Arial" panose="020B0604020202020204" pitchFamily="34" charset="0"/>
            </a:endParaRPr>
          </a:p>
          <a:p>
            <a:pPr eaLnBrk="1" hangingPunct="1">
              <a:defRPr/>
            </a:pPr>
            <a:endParaRPr lang="en-US" sz="2800" b="1" dirty="0">
              <a:solidFill>
                <a:schemeClr val="tx1">
                  <a:lumMod val="65000"/>
                  <a:lumOff val="35000"/>
                </a:schemeClr>
              </a:solidFill>
              <a:latin typeface="+mj-lt"/>
              <a:ea typeface="+mn-ea"/>
              <a:cs typeface="Arial" panose="020B0604020202020204" pitchFamily="34" charset="0"/>
            </a:endParaRPr>
          </a:p>
          <a:p>
            <a:pPr eaLnBrk="1" hangingPunct="1">
              <a:defRPr/>
            </a:pPr>
            <a:r>
              <a:rPr lang="en-US" sz="2400" b="1" dirty="0" err="1">
                <a:solidFill>
                  <a:schemeClr val="tx1">
                    <a:lumMod val="65000"/>
                    <a:lumOff val="35000"/>
                  </a:schemeClr>
                </a:solidFill>
                <a:latin typeface="+mj-lt"/>
                <a:ea typeface="+mn-ea"/>
                <a:cs typeface="Arial" panose="020B0604020202020204" pitchFamily="34" charset="0"/>
              </a:rPr>
              <a:t>Wat</a:t>
            </a:r>
            <a:r>
              <a:rPr lang="en-US" sz="2400" b="1" dirty="0">
                <a:solidFill>
                  <a:schemeClr val="tx1">
                    <a:lumMod val="65000"/>
                    <a:lumOff val="35000"/>
                  </a:schemeClr>
                </a:solidFill>
                <a:latin typeface="+mj-lt"/>
                <a:ea typeface="+mn-ea"/>
                <a:cs typeface="Arial" panose="020B0604020202020204" pitchFamily="34" charset="0"/>
              </a:rPr>
              <a:t> </a:t>
            </a:r>
            <a:r>
              <a:rPr lang="en-US" sz="2400" b="1" dirty="0" err="1">
                <a:solidFill>
                  <a:schemeClr val="tx1">
                    <a:lumMod val="65000"/>
                    <a:lumOff val="35000"/>
                  </a:schemeClr>
                </a:solidFill>
                <a:latin typeface="+mj-lt"/>
                <a:ea typeface="+mn-ea"/>
                <a:cs typeface="Arial" panose="020B0604020202020204" pitchFamily="34" charset="0"/>
              </a:rPr>
              <a:t>houdt</a:t>
            </a:r>
            <a:r>
              <a:rPr lang="en-US" sz="2400" b="1" dirty="0">
                <a:solidFill>
                  <a:schemeClr val="tx1">
                    <a:lumMod val="65000"/>
                    <a:lumOff val="35000"/>
                  </a:schemeClr>
                </a:solidFill>
                <a:latin typeface="+mj-lt"/>
                <a:ea typeface="+mn-ea"/>
                <a:cs typeface="Arial" panose="020B0604020202020204" pitchFamily="34" charset="0"/>
              </a:rPr>
              <a:t> </a:t>
            </a:r>
            <a:r>
              <a:rPr lang="en-US" sz="2400" b="1" dirty="0" err="1">
                <a:solidFill>
                  <a:schemeClr val="tx1">
                    <a:lumMod val="65000"/>
                    <a:lumOff val="35000"/>
                  </a:schemeClr>
                </a:solidFill>
                <a:latin typeface="+mj-lt"/>
                <a:ea typeface="+mn-ea"/>
                <a:cs typeface="Arial" panose="020B0604020202020204" pitchFamily="34" charset="0"/>
              </a:rPr>
              <a:t>ophtalmologisch</a:t>
            </a:r>
            <a:r>
              <a:rPr lang="en-US" sz="2400" b="1" dirty="0">
                <a:solidFill>
                  <a:schemeClr val="tx1">
                    <a:lumMod val="65000"/>
                    <a:lumOff val="35000"/>
                  </a:schemeClr>
                </a:solidFill>
                <a:latin typeface="+mj-lt"/>
                <a:ea typeface="+mn-ea"/>
                <a:cs typeface="Arial" panose="020B0604020202020204" pitchFamily="34" charset="0"/>
              </a:rPr>
              <a:t> </a:t>
            </a:r>
            <a:r>
              <a:rPr lang="en-US" sz="2400" b="1" dirty="0" err="1">
                <a:solidFill>
                  <a:schemeClr val="tx1">
                    <a:lumMod val="65000"/>
                    <a:lumOff val="35000"/>
                  </a:schemeClr>
                </a:solidFill>
                <a:latin typeface="+mj-lt"/>
                <a:ea typeface="+mn-ea"/>
                <a:cs typeface="Arial" panose="020B0604020202020204" pitchFamily="34" charset="0"/>
              </a:rPr>
              <a:t>getest</a:t>
            </a:r>
            <a:r>
              <a:rPr lang="en-US" sz="2400" b="1" dirty="0">
                <a:solidFill>
                  <a:schemeClr val="tx1">
                    <a:lumMod val="65000"/>
                    <a:lumOff val="35000"/>
                  </a:schemeClr>
                </a:solidFill>
                <a:latin typeface="+mj-lt"/>
                <a:ea typeface="+mn-ea"/>
                <a:cs typeface="Arial" panose="020B0604020202020204" pitchFamily="34" charset="0"/>
              </a:rPr>
              <a:t> in?</a:t>
            </a:r>
          </a:p>
          <a:p>
            <a:pPr eaLnBrk="1" hangingPunct="1">
              <a:defRPr/>
            </a:pPr>
            <a:r>
              <a:rPr lang="nl-NL" dirty="0">
                <a:solidFill>
                  <a:schemeClr val="tx1">
                    <a:lumMod val="65000"/>
                    <a:lumOff val="35000"/>
                  </a:schemeClr>
                </a:solidFill>
                <a:latin typeface="+mj-lt"/>
                <a:ea typeface="+mn-ea"/>
                <a:cs typeface="Arial" panose="020B0604020202020204" pitchFamily="34" charset="0"/>
              </a:rPr>
              <a:t>Dit betekent dat het product getest is op geschiktheid voor gebruik rondom de ogen.</a:t>
            </a:r>
            <a:endParaRPr lang="en-US" b="1" dirty="0">
              <a:solidFill>
                <a:schemeClr val="tx1">
                  <a:lumMod val="65000"/>
                  <a:lumOff val="35000"/>
                </a:schemeClr>
              </a:solidFill>
              <a:latin typeface="+mj-lt"/>
              <a:ea typeface="+mn-ea"/>
              <a:cs typeface="Arial" panose="020B0604020202020204" pitchFamily="34" charset="0"/>
            </a:endParaRPr>
          </a:p>
        </p:txBody>
      </p:sp>
      <p:sp>
        <p:nvSpPr>
          <p:cNvPr id="68613" name="Tijdelijke aanduiding voor dia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8E715F5-0DBB-40C2-8A95-187E044D15AF}" type="slidenum">
              <a:rPr lang="en-US" altLang="nl-BE" sz="1200">
                <a:solidFill>
                  <a:srgbClr val="595959"/>
                </a:solidFill>
              </a:rPr>
              <a:pPr/>
              <a:t>29</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7"/>
          <p:cNvSpPr txBox="1">
            <a:spLocks noChangeArrowheads="1"/>
          </p:cNvSpPr>
          <p:nvPr/>
        </p:nvSpPr>
        <p:spPr bwMode="auto">
          <a:xfrm>
            <a:off x="985838" y="2971800"/>
            <a:ext cx="73199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just" eaLnBrk="1" hangingPunct="1">
              <a:spcBef>
                <a:spcPct val="0"/>
              </a:spcBef>
              <a:buFontTx/>
              <a:buNone/>
              <a:defRPr/>
            </a:pPr>
            <a:r>
              <a:rPr lang="nl-NL" altLang="nl-BE" sz="2400" smtClean="0">
                <a:solidFill>
                  <a:schemeClr val="tx1">
                    <a:lumMod val="65000"/>
                    <a:lumOff val="35000"/>
                  </a:schemeClr>
                </a:solidFill>
              </a:rPr>
              <a:t>Een </a:t>
            </a:r>
            <a:r>
              <a:rPr lang="nl-NL" altLang="nl-BE" sz="2400" i="1" smtClean="0">
                <a:solidFill>
                  <a:schemeClr val="tx1">
                    <a:lumMod val="65000"/>
                    <a:lumOff val="35000"/>
                  </a:schemeClr>
                </a:solidFill>
              </a:rPr>
              <a:t>FLOW (een stroom) </a:t>
            </a:r>
            <a:r>
              <a:rPr lang="nl-NL" altLang="nl-BE" sz="2400" smtClean="0">
                <a:solidFill>
                  <a:schemeClr val="tx1">
                    <a:lumMod val="65000"/>
                    <a:lumOff val="35000"/>
                  </a:schemeClr>
                </a:solidFill>
              </a:rPr>
              <a:t>is het proces van totale betrokkenheid met gerichte positieve energie, creativiteit en activiteiten. Je ervaart een geluksgevoel in deze stemmingstoestand, omdat de uitdaging die je aangaat precies in evenwicht is met je vermogen tot handelen.</a:t>
            </a:r>
            <a:endParaRPr lang="en-GB" altLang="nl-BE" sz="2400" b="1" smtClean="0">
              <a:solidFill>
                <a:schemeClr val="tx1">
                  <a:lumMod val="65000"/>
                  <a:lumOff val="35000"/>
                </a:schemeClr>
              </a:solidFill>
            </a:endParaRPr>
          </a:p>
        </p:txBody>
      </p:sp>
      <p:sp>
        <p:nvSpPr>
          <p:cNvPr id="4101" name="TextBox 7"/>
          <p:cNvSpPr txBox="1">
            <a:spLocks noChangeArrowheads="1"/>
          </p:cNvSpPr>
          <p:nvPr/>
        </p:nvSpPr>
        <p:spPr bwMode="auto">
          <a:xfrm>
            <a:off x="150813" y="1568450"/>
            <a:ext cx="8840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nl-NL" altLang="nl-BE" sz="3600" smtClean="0">
                <a:solidFill>
                  <a:schemeClr val="tx1">
                    <a:lumMod val="65000"/>
                    <a:lumOff val="35000"/>
                  </a:schemeClr>
                </a:solidFill>
              </a:rPr>
              <a:t>Wat is een FLOW ?</a:t>
            </a:r>
          </a:p>
        </p:txBody>
      </p:sp>
      <p:sp>
        <p:nvSpPr>
          <p:cNvPr id="18437"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CBB3EAB-89ED-4727-9638-02FAA1504F23}" type="slidenum">
              <a:rPr lang="en-US" altLang="nl-BE" sz="1200">
                <a:solidFill>
                  <a:srgbClr val="595959"/>
                </a:solidFill>
              </a:rPr>
              <a:pPr/>
              <a:t>3</a:t>
            </a:fld>
            <a:endParaRPr lang="en-US" altLang="nl-BE" sz="1200">
              <a:solidFill>
                <a:srgbClr val="595959"/>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fade">
                                      <p:cBhvr>
                                        <p:cTn id="7" dur="2000"/>
                                        <p:tgtEl>
                                          <p:spTgt spid="481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1"/>
          <p:cNvSpPr>
            <a:spLocks noChangeArrowheads="1"/>
          </p:cNvSpPr>
          <p:nvPr/>
        </p:nvSpPr>
        <p:spPr bwMode="auto">
          <a:xfrm>
            <a:off x="1893888" y="457200"/>
            <a:ext cx="72501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GB" altLang="nl-BE">
                <a:solidFill>
                  <a:srgbClr val="4BACC6"/>
                </a:solidFill>
              </a:rPr>
              <a:t>Stap 1 Reinigen</a:t>
            </a:r>
          </a:p>
          <a:p>
            <a:pPr eaLnBrk="1" hangingPunct="1"/>
            <a:r>
              <a:rPr lang="en-GB" altLang="nl-BE" sz="3600">
                <a:solidFill>
                  <a:srgbClr val="595959"/>
                </a:solidFill>
              </a:rPr>
              <a:t>Exfoliërende Berry Scrub</a:t>
            </a:r>
          </a:p>
        </p:txBody>
      </p:sp>
      <p:pic>
        <p:nvPicPr>
          <p:cNvPr id="7066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667000"/>
            <a:ext cx="1541463" cy="298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1" name="Rectangle 2"/>
          <p:cNvSpPr>
            <a:spLocks noChangeArrowheads="1"/>
          </p:cNvSpPr>
          <p:nvPr/>
        </p:nvSpPr>
        <p:spPr bwMode="auto">
          <a:xfrm>
            <a:off x="466725" y="2206625"/>
            <a:ext cx="669607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2000">
                <a:solidFill>
                  <a:srgbClr val="595959"/>
                </a:solidFill>
              </a:rPr>
              <a:t>Scrub met antioxidanten en bessenzaadjes exfoliëren jouw huid en maken haar gladder en fijner.</a:t>
            </a:r>
          </a:p>
          <a:p>
            <a:pPr eaLnBrk="1" hangingPunct="1"/>
            <a:endParaRPr lang="en-US" altLang="nl-BE" sz="2000">
              <a:solidFill>
                <a:srgbClr val="595959"/>
              </a:solidFill>
            </a:endParaRPr>
          </a:p>
          <a:p>
            <a:pPr eaLnBrk="1" hangingPunct="1">
              <a:lnSpc>
                <a:spcPct val="150000"/>
              </a:lnSpc>
              <a:spcAft>
                <a:spcPts val="600"/>
              </a:spcAft>
              <a:buFont typeface="Arial" pitchFamily="34" charset="0"/>
              <a:buChar char="•"/>
            </a:pPr>
            <a:r>
              <a:rPr lang="nl-NL" altLang="nl-BE" sz="2000">
                <a:solidFill>
                  <a:srgbClr val="595959"/>
                </a:solidFill>
              </a:rPr>
              <a:t>Geeft je huid een gezonde uitstraling.</a:t>
            </a:r>
          </a:p>
          <a:p>
            <a:pPr eaLnBrk="1" hangingPunct="1">
              <a:lnSpc>
                <a:spcPct val="150000"/>
              </a:lnSpc>
              <a:spcAft>
                <a:spcPts val="600"/>
              </a:spcAft>
              <a:buFont typeface="Arial" pitchFamily="34" charset="0"/>
              <a:buChar char="•"/>
            </a:pPr>
            <a:r>
              <a:rPr lang="nl-NL" altLang="nl-BE" sz="2000">
                <a:solidFill>
                  <a:srgbClr val="595959"/>
                </a:solidFill>
              </a:rPr>
              <a:t>Frisse en fruitige geur die de zintuigen prikkelt.</a:t>
            </a:r>
          </a:p>
          <a:p>
            <a:pPr eaLnBrk="1" hangingPunct="1">
              <a:lnSpc>
                <a:spcPct val="150000"/>
              </a:lnSpc>
              <a:spcAft>
                <a:spcPts val="600"/>
              </a:spcAft>
              <a:buFont typeface="Arial" pitchFamily="34" charset="0"/>
              <a:buChar char="•"/>
            </a:pPr>
            <a:r>
              <a:rPr lang="nl-NL" altLang="nl-BE" sz="2000">
                <a:solidFill>
                  <a:srgbClr val="595959"/>
                </a:solidFill>
              </a:rPr>
              <a:t>Geschikt voor alle huidtypen.</a:t>
            </a:r>
          </a:p>
          <a:p>
            <a:pPr eaLnBrk="1" hangingPunct="1">
              <a:lnSpc>
                <a:spcPct val="150000"/>
              </a:lnSpc>
              <a:spcAft>
                <a:spcPts val="600"/>
              </a:spcAft>
              <a:buFont typeface="Arial" pitchFamily="34" charset="0"/>
              <a:buChar char="•"/>
            </a:pPr>
            <a:r>
              <a:rPr lang="nl-NL" altLang="nl-BE" sz="2000">
                <a:solidFill>
                  <a:srgbClr val="595959"/>
                </a:solidFill>
              </a:rPr>
              <a:t>Geen toegevoegde parabenen. Sulfaatvrij</a:t>
            </a:r>
          </a:p>
          <a:p>
            <a:pPr eaLnBrk="1" hangingPunct="1">
              <a:lnSpc>
                <a:spcPct val="150000"/>
              </a:lnSpc>
              <a:spcAft>
                <a:spcPts val="600"/>
              </a:spcAft>
              <a:buFont typeface="Arial" pitchFamily="34" charset="0"/>
              <a:buChar char="•"/>
            </a:pPr>
            <a:r>
              <a:rPr lang="nl-NL" altLang="nl-BE" sz="2000">
                <a:solidFill>
                  <a:srgbClr val="595959"/>
                </a:solidFill>
              </a:rPr>
              <a:t>Dermatologisch getest.</a:t>
            </a:r>
            <a:endParaRPr lang="en-US" altLang="nl-BE" sz="2000">
              <a:solidFill>
                <a:srgbClr val="595959"/>
              </a:solidFill>
            </a:endParaRPr>
          </a:p>
        </p:txBody>
      </p:sp>
      <p:sp>
        <p:nvSpPr>
          <p:cNvPr id="70662"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331D89F-02BA-44F1-BA51-EB3038F6E645}" type="slidenum">
              <a:rPr lang="en-US" altLang="nl-BE" sz="1200">
                <a:solidFill>
                  <a:srgbClr val="595959"/>
                </a:solidFill>
              </a:rPr>
              <a:pPr/>
              <a:t>30</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1"/>
          <p:cNvSpPr>
            <a:spLocks noChangeArrowheads="1"/>
          </p:cNvSpPr>
          <p:nvPr/>
        </p:nvSpPr>
        <p:spPr bwMode="auto">
          <a:xfrm>
            <a:off x="1979613" y="431800"/>
            <a:ext cx="7164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GB" altLang="nl-BE" dirty="0" err="1" smtClean="0">
                <a:solidFill>
                  <a:srgbClr val="4BACC6"/>
                </a:solidFill>
                <a:latin typeface="+mj-lt"/>
              </a:rPr>
              <a:t>Stap</a:t>
            </a:r>
            <a:r>
              <a:rPr lang="en-GB" altLang="nl-BE" dirty="0" smtClean="0">
                <a:solidFill>
                  <a:srgbClr val="4BACC6"/>
                </a:solidFill>
                <a:latin typeface="+mj-lt"/>
              </a:rPr>
              <a:t> 1 </a:t>
            </a:r>
            <a:r>
              <a:rPr lang="en-GB" altLang="nl-BE" dirty="0" err="1" smtClean="0">
                <a:solidFill>
                  <a:srgbClr val="4BACC6"/>
                </a:solidFill>
                <a:latin typeface="+mj-lt"/>
              </a:rPr>
              <a:t>Reinigen</a:t>
            </a:r>
            <a:endParaRPr lang="en-GB" altLang="nl-BE" dirty="0" smtClean="0">
              <a:solidFill>
                <a:srgbClr val="4BACC6"/>
              </a:solidFill>
              <a:latin typeface="+mj-lt"/>
            </a:endParaRPr>
          </a:p>
          <a:p>
            <a:pPr eaLnBrk="1" hangingPunct="1">
              <a:defRPr/>
            </a:pPr>
            <a:r>
              <a:rPr lang="en-GB" altLang="nl-BE" sz="3600" dirty="0" err="1" smtClean="0">
                <a:solidFill>
                  <a:schemeClr val="tx1">
                    <a:lumMod val="65000"/>
                    <a:lumOff val="35000"/>
                  </a:schemeClr>
                </a:solidFill>
                <a:latin typeface="+mj-lt"/>
              </a:rPr>
              <a:t>Zuiverend</a:t>
            </a:r>
            <a:r>
              <a:rPr lang="en-GB" altLang="nl-BE" sz="3600" dirty="0" smtClean="0">
                <a:solidFill>
                  <a:schemeClr val="tx1">
                    <a:lumMod val="65000"/>
                    <a:lumOff val="35000"/>
                  </a:schemeClr>
                </a:solidFill>
                <a:latin typeface="+mj-lt"/>
              </a:rPr>
              <a:t> Munt </a:t>
            </a:r>
            <a:r>
              <a:rPr lang="en-GB" altLang="nl-BE" sz="3600" dirty="0" err="1" smtClean="0">
                <a:solidFill>
                  <a:schemeClr val="tx1">
                    <a:lumMod val="65000"/>
                    <a:lumOff val="35000"/>
                  </a:schemeClr>
                </a:solidFill>
                <a:latin typeface="+mj-lt"/>
              </a:rPr>
              <a:t>Kleimasker</a:t>
            </a:r>
            <a:endParaRPr lang="en-GB" altLang="nl-BE" sz="3600" dirty="0" smtClean="0">
              <a:solidFill>
                <a:schemeClr val="tx1">
                  <a:lumMod val="65000"/>
                  <a:lumOff val="35000"/>
                </a:schemeClr>
              </a:solidFill>
              <a:latin typeface="+mj-lt"/>
            </a:endParaRPr>
          </a:p>
        </p:txBody>
      </p:sp>
      <p:sp>
        <p:nvSpPr>
          <p:cNvPr id="71684" name="Rectangle 2"/>
          <p:cNvSpPr>
            <a:spLocks noChangeArrowheads="1"/>
          </p:cNvSpPr>
          <p:nvPr/>
        </p:nvSpPr>
        <p:spPr bwMode="auto">
          <a:xfrm>
            <a:off x="257175" y="2049463"/>
            <a:ext cx="69818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1800">
                <a:solidFill>
                  <a:srgbClr val="595959"/>
                </a:solidFill>
              </a:rPr>
              <a:t>Dit rijke, crèmige kleimasker heeft de absorberende en tonende effecten van Bentoniet klei om vuil en overtollige olie te verwijderen.</a:t>
            </a:r>
          </a:p>
          <a:p>
            <a:pPr eaLnBrk="1" hangingPunct="1"/>
            <a:endParaRPr lang="nl-NL" altLang="nl-BE" sz="1800">
              <a:solidFill>
                <a:srgbClr val="595959"/>
              </a:solidFill>
            </a:endParaRPr>
          </a:p>
          <a:p>
            <a:pPr eaLnBrk="1" hangingPunct="1">
              <a:buFont typeface="Arial" pitchFamily="34" charset="0"/>
              <a:buChar char="•"/>
            </a:pPr>
            <a:r>
              <a:rPr lang="nl-NL" altLang="nl-BE" sz="1800">
                <a:solidFill>
                  <a:srgbClr val="595959"/>
                </a:solidFill>
              </a:rPr>
              <a:t>Klinisch getest en aangetoond dat poriën verbeterd worden na slechts éénmalig gebruik.*</a:t>
            </a:r>
          </a:p>
          <a:p>
            <a:pPr eaLnBrk="1" hangingPunct="1">
              <a:buFont typeface="Arial" pitchFamily="34" charset="0"/>
              <a:buChar char="•"/>
            </a:pPr>
            <a:endParaRPr lang="nl-NL" altLang="nl-BE" sz="1800">
              <a:solidFill>
                <a:srgbClr val="595959"/>
              </a:solidFill>
            </a:endParaRPr>
          </a:p>
          <a:p>
            <a:pPr eaLnBrk="1" hangingPunct="1">
              <a:buFont typeface="Arial" pitchFamily="34" charset="0"/>
              <a:buChar char="•"/>
            </a:pPr>
            <a:r>
              <a:rPr lang="nl-NL" altLang="nl-BE" sz="1800">
                <a:solidFill>
                  <a:srgbClr val="595959"/>
                </a:solidFill>
              </a:rPr>
              <a:t>Een hint van pepermunt en rozemarijn geven jouw huid een boost.</a:t>
            </a:r>
          </a:p>
          <a:p>
            <a:pPr eaLnBrk="1" hangingPunct="1">
              <a:buFont typeface="Arial" pitchFamily="34" charset="0"/>
              <a:buChar char="•"/>
            </a:pPr>
            <a:endParaRPr lang="nl-NL" altLang="nl-BE" sz="1800">
              <a:solidFill>
                <a:srgbClr val="595959"/>
              </a:solidFill>
            </a:endParaRPr>
          </a:p>
          <a:p>
            <a:pPr eaLnBrk="1" hangingPunct="1">
              <a:buFont typeface="Arial" pitchFamily="34" charset="0"/>
              <a:buChar char="•"/>
            </a:pPr>
            <a:r>
              <a:rPr lang="nl-NL" altLang="nl-BE" sz="1800">
                <a:solidFill>
                  <a:srgbClr val="595959"/>
                </a:solidFill>
              </a:rPr>
              <a:t>Zorgt ervoor dat de huid de voordelen van ons serum en onze moisturisers beter op kan nemen.</a:t>
            </a:r>
          </a:p>
          <a:p>
            <a:pPr eaLnBrk="1" hangingPunct="1">
              <a:buFont typeface="Arial" pitchFamily="34" charset="0"/>
              <a:buChar char="•"/>
            </a:pPr>
            <a:endParaRPr lang="nl-NL" altLang="nl-BE" sz="1800">
              <a:solidFill>
                <a:srgbClr val="595959"/>
              </a:solidFill>
            </a:endParaRPr>
          </a:p>
          <a:p>
            <a:pPr eaLnBrk="1" hangingPunct="1">
              <a:buFont typeface="Arial" pitchFamily="34" charset="0"/>
              <a:buChar char="•"/>
            </a:pPr>
            <a:r>
              <a:rPr lang="nl-NL" altLang="nl-BE" sz="1800">
                <a:solidFill>
                  <a:srgbClr val="595959"/>
                </a:solidFill>
              </a:rPr>
              <a:t>Geschikt voor alle huidtypen. Dermatologisch getest.</a:t>
            </a:r>
          </a:p>
          <a:p>
            <a:pPr eaLnBrk="1" hangingPunct="1">
              <a:buFont typeface="Arial" pitchFamily="34" charset="0"/>
              <a:buChar char="•"/>
            </a:pPr>
            <a:endParaRPr lang="nl-NL" altLang="nl-BE" sz="1800">
              <a:solidFill>
                <a:srgbClr val="595959"/>
              </a:solidFill>
            </a:endParaRPr>
          </a:p>
          <a:p>
            <a:pPr eaLnBrk="1" hangingPunct="1">
              <a:buFont typeface="Arial" pitchFamily="34" charset="0"/>
              <a:buChar char="•"/>
            </a:pPr>
            <a:r>
              <a:rPr lang="nl-NL" altLang="nl-BE" sz="1800">
                <a:solidFill>
                  <a:srgbClr val="595959"/>
                </a:solidFill>
              </a:rPr>
              <a:t>Geen toegevoegde parabenen. </a:t>
            </a:r>
            <a:endParaRPr lang="en-US" altLang="nl-BE" sz="1800">
              <a:solidFill>
                <a:srgbClr val="595959"/>
              </a:solidFill>
            </a:endParaRPr>
          </a:p>
        </p:txBody>
      </p:sp>
      <p:sp>
        <p:nvSpPr>
          <p:cNvPr id="71685" name="Rectangle 5"/>
          <p:cNvSpPr>
            <a:spLocks noChangeArrowheads="1"/>
          </p:cNvSpPr>
          <p:nvPr/>
        </p:nvSpPr>
        <p:spPr bwMode="auto">
          <a:xfrm>
            <a:off x="228600" y="6400800"/>
            <a:ext cx="835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nl-BE" sz="900">
                <a:solidFill>
                  <a:srgbClr val="595959"/>
                </a:solidFill>
              </a:rPr>
              <a:t>* </a:t>
            </a:r>
            <a:r>
              <a:rPr lang="nl-NL" altLang="nl-BE" sz="900">
                <a:solidFill>
                  <a:srgbClr val="595959"/>
                </a:solidFill>
              </a:rPr>
              <a:t>Getest bij proefpersonen, waarbij de zichtbaarheid van poriën werd gemeten door een visueel expert direct na het aanbrengen. Onmiddellijk na gebruik was er een gemiddelde verbetering van 35%.</a:t>
            </a:r>
            <a:endParaRPr lang="en-US" altLang="nl-BE" sz="900">
              <a:solidFill>
                <a:srgbClr val="595959"/>
              </a:solidFill>
            </a:endParaRPr>
          </a:p>
        </p:txBody>
      </p:sp>
      <p:pic>
        <p:nvPicPr>
          <p:cNvPr id="7168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575" y="2144713"/>
            <a:ext cx="162242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7"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AF9E299-D7FB-4742-85A5-B7D2A79101A4}" type="slidenum">
              <a:rPr lang="en-US" altLang="nl-BE" sz="1200">
                <a:solidFill>
                  <a:srgbClr val="595959"/>
                </a:solidFill>
              </a:rPr>
              <a:pPr/>
              <a:t>31</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3733800"/>
            <a:ext cx="2936875" cy="196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1"/>
          <p:cNvSpPr>
            <a:spLocks noChangeArrowheads="1"/>
          </p:cNvSpPr>
          <p:nvPr/>
        </p:nvSpPr>
        <p:spPr bwMode="auto">
          <a:xfrm>
            <a:off x="2759075" y="798513"/>
            <a:ext cx="5165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GB" altLang="nl-BE" sz="3600" dirty="0" err="1" smtClean="0">
                <a:solidFill>
                  <a:schemeClr val="tx1">
                    <a:lumMod val="65000"/>
                    <a:lumOff val="35000"/>
                  </a:schemeClr>
                </a:solidFill>
                <a:latin typeface="+mj-lt"/>
              </a:rPr>
              <a:t>Bentoniet</a:t>
            </a:r>
            <a:r>
              <a:rPr lang="en-GB" altLang="nl-BE" sz="3600" dirty="0" smtClean="0">
                <a:solidFill>
                  <a:schemeClr val="tx1">
                    <a:lumMod val="65000"/>
                    <a:lumOff val="35000"/>
                  </a:schemeClr>
                </a:solidFill>
                <a:latin typeface="+mj-lt"/>
              </a:rPr>
              <a:t> </a:t>
            </a:r>
            <a:r>
              <a:rPr lang="en-GB" altLang="nl-BE" sz="3600" dirty="0" err="1" smtClean="0">
                <a:solidFill>
                  <a:schemeClr val="tx1">
                    <a:lumMod val="65000"/>
                    <a:lumOff val="35000"/>
                  </a:schemeClr>
                </a:solidFill>
                <a:latin typeface="+mj-lt"/>
              </a:rPr>
              <a:t>Klei</a:t>
            </a:r>
            <a:endParaRPr lang="en-GB" altLang="nl-BE" sz="3600" dirty="0" smtClean="0">
              <a:solidFill>
                <a:schemeClr val="tx1">
                  <a:lumMod val="65000"/>
                  <a:lumOff val="35000"/>
                </a:schemeClr>
              </a:solidFill>
              <a:latin typeface="+mj-lt"/>
            </a:endParaRPr>
          </a:p>
        </p:txBody>
      </p:sp>
      <p:sp>
        <p:nvSpPr>
          <p:cNvPr id="72709" name="Rectangle 2"/>
          <p:cNvSpPr>
            <a:spLocks noChangeArrowheads="1"/>
          </p:cNvSpPr>
          <p:nvPr/>
        </p:nvSpPr>
        <p:spPr bwMode="auto">
          <a:xfrm>
            <a:off x="407988" y="1971675"/>
            <a:ext cx="4392612"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1200"/>
              </a:spcAft>
            </a:pPr>
            <a:r>
              <a:rPr lang="nl-NL" altLang="nl-BE" sz="2200">
                <a:solidFill>
                  <a:srgbClr val="595959"/>
                </a:solidFill>
              </a:rPr>
              <a:t>Trekt afvalstoffen aan. De natrium delen in de klei zijn negatief geladen. Toxinen die dagelijks door externe factoren op je huid komen zijn positief geladen. </a:t>
            </a:r>
          </a:p>
          <a:p>
            <a:pPr eaLnBrk="1" hangingPunct="1">
              <a:spcAft>
                <a:spcPts val="1200"/>
              </a:spcAft>
            </a:pPr>
            <a:r>
              <a:rPr lang="nl-NL" altLang="nl-BE" sz="2200">
                <a:solidFill>
                  <a:srgbClr val="595959"/>
                </a:solidFill>
              </a:rPr>
              <a:t>De klei werkt als een soort magneet die substanties, zoals bacteriën en afvalstoffen uit de huid trekt. </a:t>
            </a:r>
          </a:p>
          <a:p>
            <a:pPr eaLnBrk="1" hangingPunct="1">
              <a:spcAft>
                <a:spcPts val="1200"/>
              </a:spcAft>
            </a:pPr>
            <a:r>
              <a:rPr lang="nl-NL" altLang="nl-BE" sz="2200">
                <a:solidFill>
                  <a:srgbClr val="595959"/>
                </a:solidFill>
              </a:rPr>
              <a:t>Weetje: De klei werd genoemd naar zijn eerste vindplaats, Fort Benton in Wyoming in de US.</a:t>
            </a:r>
            <a:endParaRPr lang="en-US" altLang="nl-BE" sz="2200">
              <a:solidFill>
                <a:srgbClr val="595959"/>
              </a:solidFill>
            </a:endParaRPr>
          </a:p>
        </p:txBody>
      </p:sp>
      <p:pic>
        <p:nvPicPr>
          <p:cNvPr id="727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2592388" cy="200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711" name="Tijdelijke aanduiding voor dia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F1CAED6B-E592-43EB-9046-B49B184DA21A}" type="slidenum">
              <a:rPr lang="en-US" altLang="nl-BE" sz="1200">
                <a:solidFill>
                  <a:srgbClr val="595959"/>
                </a:solidFill>
              </a:rPr>
              <a:pPr/>
              <a:t>32</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jdelijke aanduiding voor dia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CA18E92-40C8-41E5-86B8-B47CE7F6EAB4}" type="slidenum">
              <a:rPr lang="en-US" altLang="nl-BE" sz="1200">
                <a:solidFill>
                  <a:srgbClr val="595959"/>
                </a:solidFill>
              </a:rPr>
              <a:pPr/>
              <a:t>33</a:t>
            </a:fld>
            <a:endParaRPr lang="en-US" altLang="nl-BE" sz="1200">
              <a:solidFill>
                <a:srgbClr val="595959"/>
              </a:solidFill>
            </a:endParaRPr>
          </a:p>
        </p:txBody>
      </p:sp>
      <p:sp>
        <p:nvSpPr>
          <p:cNvPr id="9" name="Title 1"/>
          <p:cNvSpPr txBox="1">
            <a:spLocks/>
          </p:cNvSpPr>
          <p:nvPr/>
        </p:nvSpPr>
        <p:spPr bwMode="auto">
          <a:xfrm>
            <a:off x="1676400" y="42703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altLang="nl-BE" sz="3600" dirty="0" err="1" smtClean="0">
                <a:solidFill>
                  <a:schemeClr val="tx1">
                    <a:lumMod val="65000"/>
                    <a:lumOff val="35000"/>
                  </a:schemeClr>
                </a:solidFill>
              </a:rPr>
              <a:t>Integratie</a:t>
            </a:r>
            <a:r>
              <a:rPr lang="en-US" altLang="nl-BE" sz="3600" dirty="0" smtClean="0">
                <a:solidFill>
                  <a:schemeClr val="tx1">
                    <a:lumMod val="65000"/>
                    <a:lumOff val="35000"/>
                  </a:schemeClr>
                </a:solidFill>
              </a:rPr>
              <a:t> WOW </a:t>
            </a:r>
            <a:r>
              <a:rPr lang="en-US" altLang="nl-BE" sz="3600" dirty="0" err="1" smtClean="0">
                <a:solidFill>
                  <a:schemeClr val="tx1">
                    <a:lumMod val="65000"/>
                    <a:lumOff val="35000"/>
                  </a:schemeClr>
                </a:solidFill>
              </a:rPr>
              <a:t>tijdens</a:t>
            </a:r>
            <a:r>
              <a:rPr lang="en-US" altLang="nl-BE" sz="3600" dirty="0" smtClean="0">
                <a:solidFill>
                  <a:schemeClr val="tx1">
                    <a:lumMod val="65000"/>
                    <a:lumOff val="35000"/>
                  </a:schemeClr>
                </a:solidFill>
              </a:rPr>
              <a:t> het masker</a:t>
            </a:r>
          </a:p>
        </p:txBody>
      </p:sp>
      <p:sp>
        <p:nvSpPr>
          <p:cNvPr id="73733" name="Content Placeholder 2"/>
          <p:cNvSpPr txBox="1">
            <a:spLocks/>
          </p:cNvSpPr>
          <p:nvPr/>
        </p:nvSpPr>
        <p:spPr bwMode="auto">
          <a:xfrm>
            <a:off x="381000" y="19812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spcBef>
                <a:spcPct val="20000"/>
              </a:spcBef>
              <a:buFont typeface="Wingdings" pitchFamily="2" charset="2"/>
              <a:buChar char="è"/>
            </a:pPr>
            <a:r>
              <a:rPr lang="en-US" altLang="nl-BE" b="1">
                <a:solidFill>
                  <a:srgbClr val="4BACC6"/>
                </a:solidFill>
                <a:sym typeface="Wingdings" pitchFamily="2" charset="2"/>
              </a:rPr>
              <a:t>JOUW WOW GA JE HIER TOEPASSEN</a:t>
            </a:r>
          </a:p>
          <a:p>
            <a:pPr algn="ctr">
              <a:spcBef>
                <a:spcPct val="20000"/>
              </a:spcBef>
              <a:buFont typeface="Wingdings" pitchFamily="2" charset="2"/>
              <a:buChar char="è"/>
            </a:pPr>
            <a:endParaRPr lang="en-US" altLang="nl-BE" sz="2000">
              <a:solidFill>
                <a:srgbClr val="4BACC6"/>
              </a:solidFill>
            </a:endParaRPr>
          </a:p>
          <a:p>
            <a:pPr algn="ctr">
              <a:spcBef>
                <a:spcPct val="20000"/>
              </a:spcBef>
              <a:buFont typeface="Arial" pitchFamily="34" charset="0"/>
              <a:buNone/>
            </a:pPr>
            <a:r>
              <a:rPr lang="en-US" altLang="nl-BE" sz="2000">
                <a:solidFill>
                  <a:srgbClr val="595959"/>
                </a:solidFill>
              </a:rPr>
              <a:t>GEEF EEN 10</a:t>
            </a:r>
            <a:r>
              <a:rPr lang="en-US" altLang="nl-NL" sz="2000">
                <a:solidFill>
                  <a:srgbClr val="595959"/>
                </a:solidFill>
              </a:rPr>
              <a:t>’</a:t>
            </a:r>
            <a:r>
              <a:rPr lang="en-US" altLang="nl-BE" sz="2000">
                <a:solidFill>
                  <a:srgbClr val="595959"/>
                </a:solidFill>
              </a:rPr>
              <a:t> VOEDINGSPRESENTATIE</a:t>
            </a:r>
          </a:p>
          <a:p>
            <a:pPr algn="ctr">
              <a:spcBef>
                <a:spcPct val="20000"/>
              </a:spcBef>
              <a:buFont typeface="Arial" pitchFamily="34" charset="0"/>
              <a:buNone/>
            </a:pPr>
            <a:r>
              <a:rPr lang="en-US" altLang="nl-BE" sz="2000">
                <a:solidFill>
                  <a:srgbClr val="595959"/>
                </a:solidFill>
              </a:rPr>
              <a:t>of</a:t>
            </a:r>
          </a:p>
          <a:p>
            <a:pPr algn="ctr">
              <a:spcBef>
                <a:spcPct val="20000"/>
              </a:spcBef>
              <a:buFont typeface="Arial" pitchFamily="34" charset="0"/>
              <a:buNone/>
            </a:pPr>
            <a:r>
              <a:rPr lang="en-US" altLang="nl-BE" sz="2000">
                <a:solidFill>
                  <a:srgbClr val="595959"/>
                </a:solidFill>
              </a:rPr>
              <a:t>DOE EEN METING MET HET HANDVETMETERTJE</a:t>
            </a:r>
          </a:p>
          <a:p>
            <a:pPr algn="ctr">
              <a:spcBef>
                <a:spcPct val="20000"/>
              </a:spcBef>
              <a:buFont typeface="Arial" pitchFamily="34" charset="0"/>
              <a:buNone/>
            </a:pPr>
            <a:r>
              <a:rPr lang="en-US" altLang="nl-BE" sz="2000">
                <a:solidFill>
                  <a:srgbClr val="595959"/>
                </a:solidFill>
              </a:rPr>
              <a:t>of</a:t>
            </a:r>
          </a:p>
          <a:p>
            <a:pPr algn="ctr">
              <a:spcBef>
                <a:spcPct val="20000"/>
              </a:spcBef>
              <a:buFont typeface="Arial" pitchFamily="34" charset="0"/>
              <a:buNone/>
            </a:pPr>
            <a:r>
              <a:rPr lang="en-US" altLang="nl-BE" sz="2000">
                <a:solidFill>
                  <a:srgbClr val="595959"/>
                </a:solidFill>
              </a:rPr>
              <a:t>DOE EEN BODYSCAN</a:t>
            </a:r>
          </a:p>
          <a:p>
            <a:pPr algn="ctr">
              <a:spcBef>
                <a:spcPct val="20000"/>
              </a:spcBef>
              <a:buFont typeface="Arial" pitchFamily="34" charset="0"/>
              <a:buNone/>
            </a:pPr>
            <a:r>
              <a:rPr lang="en-US" altLang="nl-BE" sz="2000">
                <a:solidFill>
                  <a:srgbClr val="595959"/>
                </a:solidFill>
              </a:rPr>
              <a:t>of</a:t>
            </a:r>
          </a:p>
          <a:p>
            <a:pPr algn="ctr">
              <a:spcBef>
                <a:spcPct val="20000"/>
              </a:spcBef>
              <a:buFont typeface="Arial" pitchFamily="34" charset="0"/>
              <a:buNone/>
            </a:pPr>
            <a:r>
              <a:rPr lang="en-US" altLang="nl-BE" sz="2000">
                <a:solidFill>
                  <a:srgbClr val="595959"/>
                </a:solidFill>
              </a:rPr>
              <a:t>DOE EEN WELZIJNSEVALUATIE</a:t>
            </a:r>
          </a:p>
          <a:p>
            <a:pPr algn="ctr">
              <a:spcBef>
                <a:spcPct val="20000"/>
              </a:spcBef>
              <a:buFont typeface="Arial" pitchFamily="34" charset="0"/>
              <a:buNone/>
            </a:pPr>
            <a:r>
              <a:rPr lang="en-US" altLang="nl-BE" sz="2000">
                <a:solidFill>
                  <a:srgbClr val="595959"/>
                </a:solidFill>
              </a:rPr>
              <a:t>of</a:t>
            </a:r>
          </a:p>
          <a:p>
            <a:pPr algn="ctr">
              <a:spcBef>
                <a:spcPct val="20000"/>
              </a:spcBef>
              <a:buFont typeface="Arial" pitchFamily="34" charset="0"/>
              <a:buNone/>
            </a:pPr>
            <a:r>
              <a:rPr lang="en-US" altLang="nl-BE" sz="2000">
                <a:solidFill>
                  <a:srgbClr val="595959"/>
                </a:solidFill>
              </a:rP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1"/>
          <p:cNvSpPr>
            <a:spLocks noChangeArrowheads="1"/>
          </p:cNvSpPr>
          <p:nvPr/>
        </p:nvSpPr>
        <p:spPr bwMode="auto">
          <a:xfrm>
            <a:off x="1981200" y="381000"/>
            <a:ext cx="7162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GB" altLang="nl-BE" dirty="0" err="1" smtClean="0">
                <a:solidFill>
                  <a:srgbClr val="4BACC6"/>
                </a:solidFill>
                <a:latin typeface="+mj-lt"/>
              </a:rPr>
              <a:t>Stap</a:t>
            </a:r>
            <a:r>
              <a:rPr lang="en-GB" altLang="nl-BE" dirty="0" smtClean="0">
                <a:solidFill>
                  <a:srgbClr val="4BACC6"/>
                </a:solidFill>
                <a:latin typeface="+mj-lt"/>
              </a:rPr>
              <a:t> 2 Tonen   </a:t>
            </a:r>
          </a:p>
          <a:p>
            <a:pPr eaLnBrk="1" hangingPunct="1">
              <a:defRPr/>
            </a:pPr>
            <a:r>
              <a:rPr lang="en-GB" altLang="nl-BE" sz="3600" dirty="0" err="1" smtClean="0">
                <a:solidFill>
                  <a:schemeClr val="tx1">
                    <a:lumMod val="65000"/>
                    <a:lumOff val="35000"/>
                  </a:schemeClr>
                </a:solidFill>
                <a:latin typeface="+mj-lt"/>
              </a:rPr>
              <a:t>Verfrissende</a:t>
            </a:r>
            <a:r>
              <a:rPr lang="en-GB" altLang="nl-BE" sz="3600" dirty="0" smtClean="0">
                <a:solidFill>
                  <a:schemeClr val="tx1">
                    <a:lumMod val="65000"/>
                    <a:lumOff val="35000"/>
                  </a:schemeClr>
                </a:solidFill>
                <a:latin typeface="+mj-lt"/>
              </a:rPr>
              <a:t> Herbal Toner</a:t>
            </a:r>
          </a:p>
        </p:txBody>
      </p:sp>
      <p:pic>
        <p:nvPicPr>
          <p:cNvPr id="747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025" y="2057400"/>
            <a:ext cx="1120775" cy="38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7" name="Rectangle 5"/>
          <p:cNvSpPr>
            <a:spLocks noChangeArrowheads="1"/>
          </p:cNvSpPr>
          <p:nvPr/>
        </p:nvSpPr>
        <p:spPr bwMode="auto">
          <a:xfrm>
            <a:off x="179388" y="1844675"/>
            <a:ext cx="713422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2000">
                <a:solidFill>
                  <a:srgbClr val="595959"/>
                </a:solidFill>
              </a:rPr>
              <a:t>Een alcoholvrije, verfrissende toner met Aloë Vera en citrusgeur biedt hydratatie en verfrist de vermoeid uitziende huid.</a:t>
            </a:r>
          </a:p>
          <a:p>
            <a:pPr eaLnBrk="1" hangingPunct="1"/>
            <a:endParaRPr lang="en-US" altLang="nl-BE" sz="2000">
              <a:solidFill>
                <a:srgbClr val="595959"/>
              </a:solidFill>
            </a:endParaRPr>
          </a:p>
          <a:p>
            <a:pPr eaLnBrk="1" hangingPunct="1">
              <a:buFont typeface="Arial" pitchFamily="34" charset="0"/>
              <a:buChar char="•"/>
            </a:pPr>
            <a:r>
              <a:rPr lang="nl-NL" altLang="nl-BE" sz="2000">
                <a:solidFill>
                  <a:srgbClr val="595959"/>
                </a:solidFill>
              </a:rPr>
              <a:t>Gebruik </a:t>
            </a:r>
            <a:r>
              <a:rPr lang="nl-NL" altLang="nl-NL" sz="2000">
                <a:solidFill>
                  <a:srgbClr val="595959"/>
                </a:solidFill>
              </a:rPr>
              <a:t>’</a:t>
            </a:r>
            <a:r>
              <a:rPr lang="nl-NL" altLang="nl-BE" sz="2000">
                <a:solidFill>
                  <a:srgbClr val="595959"/>
                </a:solidFill>
              </a:rPr>
              <a:t>s ochtends en </a:t>
            </a:r>
            <a:r>
              <a:rPr lang="nl-NL" altLang="nl-NL" sz="2000">
                <a:solidFill>
                  <a:srgbClr val="595959"/>
                </a:solidFill>
              </a:rPr>
              <a:t>’</a:t>
            </a:r>
            <a:r>
              <a:rPr lang="nl-NL" altLang="nl-BE" sz="2000">
                <a:solidFill>
                  <a:srgbClr val="595959"/>
                </a:solidFill>
              </a:rPr>
              <a:t>s avonds om je huid te helpen het serum beter te kunnen opnemen. Hydratatie voor dag en nacht en optimale resultaten.</a:t>
            </a:r>
          </a:p>
          <a:p>
            <a:pPr eaLnBrk="1" hangingPunct="1">
              <a:lnSpc>
                <a:spcPct val="150000"/>
              </a:lnSpc>
              <a:buFont typeface="Arial" pitchFamily="34" charset="0"/>
              <a:buChar char="•"/>
            </a:pPr>
            <a:r>
              <a:rPr lang="nl-NL" altLang="nl-BE" sz="2000">
                <a:solidFill>
                  <a:srgbClr val="595959"/>
                </a:solidFill>
              </a:rPr>
              <a:t>Verzorgt de huid op milde wijze.</a:t>
            </a:r>
          </a:p>
          <a:p>
            <a:pPr eaLnBrk="1" hangingPunct="1">
              <a:lnSpc>
                <a:spcPct val="150000"/>
              </a:lnSpc>
              <a:buFont typeface="Arial" pitchFamily="34" charset="0"/>
              <a:buChar char="•"/>
            </a:pPr>
            <a:r>
              <a:rPr lang="nl-NL" altLang="nl-BE" sz="2000">
                <a:solidFill>
                  <a:srgbClr val="595959"/>
                </a:solidFill>
              </a:rPr>
              <a:t>Je huid voelt fris en schoon aan zonder uitdroging of een tintelend gevoel.</a:t>
            </a:r>
          </a:p>
          <a:p>
            <a:pPr eaLnBrk="1" hangingPunct="1">
              <a:lnSpc>
                <a:spcPct val="150000"/>
              </a:lnSpc>
              <a:buFont typeface="Arial" pitchFamily="34" charset="0"/>
              <a:buChar char="•"/>
            </a:pPr>
            <a:r>
              <a:rPr lang="nl-NL" altLang="nl-BE" sz="2000">
                <a:solidFill>
                  <a:srgbClr val="595959"/>
                </a:solidFill>
              </a:rPr>
              <a:t>Geschikt voor alle huidtypen.</a:t>
            </a:r>
          </a:p>
          <a:p>
            <a:pPr eaLnBrk="1" hangingPunct="1">
              <a:lnSpc>
                <a:spcPct val="150000"/>
              </a:lnSpc>
              <a:buFont typeface="Arial" pitchFamily="34" charset="0"/>
              <a:buChar char="•"/>
            </a:pPr>
            <a:r>
              <a:rPr lang="nl-NL" altLang="nl-BE" sz="2000">
                <a:solidFill>
                  <a:srgbClr val="595959"/>
                </a:solidFill>
              </a:rPr>
              <a:t>Geen toegevoegde parabenen. Dermatologisch getest.</a:t>
            </a:r>
            <a:endParaRPr lang="en-US" altLang="nl-BE" sz="2000">
              <a:solidFill>
                <a:srgbClr val="595959"/>
              </a:solidFill>
            </a:endParaRPr>
          </a:p>
        </p:txBody>
      </p:sp>
      <p:sp>
        <p:nvSpPr>
          <p:cNvPr id="74758"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DBC2E48-295C-498B-9E7A-87A06F3C9338}" type="slidenum">
              <a:rPr lang="en-US" altLang="nl-BE" sz="1200">
                <a:solidFill>
                  <a:srgbClr val="595959"/>
                </a:solidFill>
              </a:rPr>
              <a:pPr/>
              <a:t>34</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kstvak 4"/>
          <p:cNvSpPr txBox="1">
            <a:spLocks noChangeArrowheads="1"/>
          </p:cNvSpPr>
          <p:nvPr/>
        </p:nvSpPr>
        <p:spPr bwMode="auto">
          <a:xfrm>
            <a:off x="0" y="6096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nl-NL" altLang="nl-BE" sz="3600" dirty="0" smtClean="0">
                <a:solidFill>
                  <a:schemeClr val="tx1">
                    <a:lumMod val="65000"/>
                    <a:lumOff val="35000"/>
                  </a:schemeClr>
                </a:solidFill>
                <a:latin typeface="+mj-lt"/>
              </a:rPr>
              <a:t>VERZORGEN</a:t>
            </a:r>
          </a:p>
        </p:txBody>
      </p:sp>
      <p:sp>
        <p:nvSpPr>
          <p:cNvPr id="26629" name="Tekstvak 8"/>
          <p:cNvSpPr txBox="1">
            <a:spLocks noChangeArrowheads="1"/>
          </p:cNvSpPr>
          <p:nvPr/>
        </p:nvSpPr>
        <p:spPr bwMode="auto">
          <a:xfrm>
            <a:off x="160338" y="5799138"/>
            <a:ext cx="8983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nl-NL" altLang="nl-BE" sz="2400" smtClean="0">
                <a:solidFill>
                  <a:schemeClr val="tx1">
                    <a:lumMod val="65000"/>
                    <a:lumOff val="35000"/>
                  </a:schemeClr>
                </a:solidFill>
                <a:latin typeface="Arial" charset="0"/>
              </a:rPr>
              <a:t>Verzorgen is van onder naar boven </a:t>
            </a:r>
          </a:p>
          <a:p>
            <a:pPr algn="ctr" eaLnBrk="1" hangingPunct="1">
              <a:spcBef>
                <a:spcPct val="0"/>
              </a:spcBef>
              <a:buFontTx/>
              <a:buNone/>
              <a:defRPr/>
            </a:pPr>
            <a:r>
              <a:rPr lang="nl-NL" altLang="nl-BE" sz="2400" smtClean="0">
                <a:solidFill>
                  <a:schemeClr val="tx1">
                    <a:lumMod val="65000"/>
                    <a:lumOff val="35000"/>
                  </a:schemeClr>
                </a:solidFill>
                <a:latin typeface="Arial" charset="0"/>
              </a:rPr>
              <a:t>en van binnen naar buiten</a:t>
            </a:r>
          </a:p>
        </p:txBody>
      </p:sp>
      <p:pic>
        <p:nvPicPr>
          <p:cNvPr id="75781" name="Afbeelding 5" descr="Aanbrengen producte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3738" y="1597025"/>
            <a:ext cx="267652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3B2C1750-32CB-4383-A34D-774F3CD34EE8}" type="slidenum">
              <a:rPr lang="en-US" altLang="nl-BE" sz="1200">
                <a:solidFill>
                  <a:srgbClr val="595959"/>
                </a:solidFill>
              </a:rPr>
              <a:pPr/>
              <a:t>35</a:t>
            </a:fld>
            <a:endParaRPr lang="en-US" altLang="nl-BE" sz="1200">
              <a:solidFill>
                <a:srgbClr val="595959"/>
              </a:solidFill>
            </a:endParaRPr>
          </a:p>
        </p:txBody>
      </p:sp>
      <p:cxnSp>
        <p:nvCxnSpPr>
          <p:cNvPr id="8" name="Rechte verbindingslijn met pijl 7"/>
          <p:cNvCxnSpPr/>
          <p:nvPr/>
        </p:nvCxnSpPr>
        <p:spPr>
          <a:xfrm>
            <a:off x="6553200" y="2362200"/>
            <a:ext cx="19050" cy="2133600"/>
          </a:xfrm>
          <a:prstGeom prst="straightConnector1">
            <a:avLst/>
          </a:prstGeom>
          <a:ln w="38100">
            <a:solidFill>
              <a:schemeClr val="tx1">
                <a:lumMod val="65000"/>
                <a:lumOff val="3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51050" y="381000"/>
            <a:ext cx="7092950" cy="1016000"/>
          </a:xfrm>
          <a:prstGeom prst="rect">
            <a:avLst/>
          </a:prstGeom>
        </p:spPr>
        <p:txBody>
          <a:bodyPr>
            <a:spAutoFit/>
          </a:bodyPr>
          <a:lstStyle/>
          <a:p>
            <a:pPr eaLnBrk="1" hangingPunct="1">
              <a:defRPr/>
            </a:pPr>
            <a:r>
              <a:rPr lang="en-GB" sz="2400" dirty="0" err="1">
                <a:solidFill>
                  <a:srgbClr val="4BACC6"/>
                </a:solidFill>
                <a:latin typeface="+mj-lt"/>
                <a:ea typeface="+mn-ea"/>
                <a:cs typeface="MS PGothic" charset="0"/>
              </a:rPr>
              <a:t>Stap</a:t>
            </a:r>
            <a:r>
              <a:rPr lang="en-GB" sz="2400" dirty="0">
                <a:solidFill>
                  <a:srgbClr val="4BACC6"/>
                </a:solidFill>
                <a:latin typeface="+mj-lt"/>
                <a:ea typeface="+mn-ea"/>
                <a:cs typeface="MS PGothic" charset="0"/>
              </a:rPr>
              <a:t> 3 </a:t>
            </a:r>
            <a:r>
              <a:rPr lang="en-GB" sz="2400" dirty="0" err="1">
                <a:solidFill>
                  <a:srgbClr val="4BACC6"/>
                </a:solidFill>
                <a:latin typeface="+mj-lt"/>
                <a:ea typeface="+mn-ea"/>
                <a:cs typeface="MS PGothic" charset="0"/>
              </a:rPr>
              <a:t>Verzorgen</a:t>
            </a:r>
            <a:r>
              <a:rPr lang="en-GB" sz="2400" dirty="0">
                <a:solidFill>
                  <a:srgbClr val="4BACC6"/>
                </a:solidFill>
                <a:latin typeface="+mj-lt"/>
                <a:ea typeface="+mn-ea"/>
                <a:cs typeface="MS PGothic" charset="0"/>
              </a:rPr>
              <a:t>   </a:t>
            </a:r>
          </a:p>
          <a:p>
            <a:pPr eaLnBrk="1" hangingPunct="1">
              <a:defRPr/>
            </a:pPr>
            <a:r>
              <a:rPr lang="en-GB" sz="3600" dirty="0" err="1">
                <a:solidFill>
                  <a:schemeClr val="tx1">
                    <a:lumMod val="65000"/>
                    <a:lumOff val="35000"/>
                  </a:schemeClr>
                </a:solidFill>
                <a:latin typeface="+mj-lt"/>
                <a:ea typeface="+mn-ea"/>
                <a:cs typeface="MS PGothic" charset="0"/>
              </a:rPr>
              <a:t>Lijn</a:t>
            </a:r>
            <a:r>
              <a:rPr lang="en-GB" sz="3600" dirty="0">
                <a:solidFill>
                  <a:schemeClr val="tx1">
                    <a:lumMod val="65000"/>
                    <a:lumOff val="35000"/>
                  </a:schemeClr>
                </a:solidFill>
                <a:latin typeface="+mj-lt"/>
                <a:ea typeface="+mn-ea"/>
                <a:cs typeface="MS PGothic" charset="0"/>
              </a:rPr>
              <a:t> </a:t>
            </a:r>
            <a:r>
              <a:rPr lang="en-GB" sz="3600" dirty="0" err="1">
                <a:solidFill>
                  <a:schemeClr val="tx1">
                    <a:lumMod val="65000"/>
                    <a:lumOff val="35000"/>
                  </a:schemeClr>
                </a:solidFill>
                <a:latin typeface="+mj-lt"/>
                <a:ea typeface="+mn-ea"/>
                <a:cs typeface="MS PGothic" charset="0"/>
              </a:rPr>
              <a:t>Minimaliserend</a:t>
            </a:r>
            <a:r>
              <a:rPr lang="en-GB" sz="3600" dirty="0">
                <a:solidFill>
                  <a:schemeClr val="tx1">
                    <a:lumMod val="65000"/>
                    <a:lumOff val="35000"/>
                  </a:schemeClr>
                </a:solidFill>
                <a:latin typeface="+mj-lt"/>
                <a:ea typeface="+mn-ea"/>
                <a:cs typeface="MS PGothic" charset="0"/>
              </a:rPr>
              <a:t> Serum</a:t>
            </a:r>
          </a:p>
        </p:txBody>
      </p:sp>
      <p:sp>
        <p:nvSpPr>
          <p:cNvPr id="77828" name="Rectangle 5"/>
          <p:cNvSpPr>
            <a:spLocks noChangeArrowheads="1"/>
          </p:cNvSpPr>
          <p:nvPr/>
        </p:nvSpPr>
        <p:spPr bwMode="auto">
          <a:xfrm>
            <a:off x="207963" y="2005013"/>
            <a:ext cx="681196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600"/>
              </a:spcAft>
            </a:pPr>
            <a:r>
              <a:rPr lang="nl-NL" altLang="nl-BE" sz="2000">
                <a:solidFill>
                  <a:srgbClr val="595959"/>
                </a:solidFill>
              </a:rPr>
              <a:t>Dit multifunctionele serum helpt de zichtbare tekenen van veroudering te verminderen.*</a:t>
            </a:r>
          </a:p>
          <a:p>
            <a:pPr eaLnBrk="1" hangingPunct="1">
              <a:spcAft>
                <a:spcPts val="600"/>
              </a:spcAft>
            </a:pPr>
            <a:endParaRPr lang="nl-NL" altLang="nl-BE" sz="2000">
              <a:solidFill>
                <a:srgbClr val="595959"/>
              </a:solidFill>
            </a:endParaRPr>
          </a:p>
          <a:p>
            <a:pPr eaLnBrk="1" hangingPunct="1">
              <a:spcAft>
                <a:spcPts val="600"/>
              </a:spcAft>
              <a:buFont typeface="Arial" pitchFamily="34" charset="0"/>
              <a:buChar char="•"/>
            </a:pPr>
            <a:r>
              <a:rPr lang="nl-NL" altLang="nl-BE" sz="2000">
                <a:solidFill>
                  <a:srgbClr val="595959"/>
                </a:solidFill>
              </a:rPr>
              <a:t>Helpt de zichtbaarheid van fijne lijntjes en rimpels in slechts 7 dagen te verminderen.*</a:t>
            </a:r>
          </a:p>
          <a:p>
            <a:pPr eaLnBrk="1" hangingPunct="1">
              <a:spcAft>
                <a:spcPts val="600"/>
              </a:spcAft>
              <a:buFont typeface="Arial" pitchFamily="34" charset="0"/>
              <a:buChar char="•"/>
            </a:pPr>
            <a:r>
              <a:rPr lang="nl-NL" altLang="nl-BE" sz="2000">
                <a:solidFill>
                  <a:srgbClr val="595959"/>
                </a:solidFill>
              </a:rPr>
              <a:t>Klinisch getest om verbetering van de zachtheid, gladheid en uitstraling van de huid aan te tonen in slechts 7 dagen.**</a:t>
            </a:r>
          </a:p>
          <a:p>
            <a:pPr eaLnBrk="1" hangingPunct="1">
              <a:spcAft>
                <a:spcPts val="600"/>
              </a:spcAft>
              <a:buFont typeface="Arial" pitchFamily="34" charset="0"/>
              <a:buChar char="•"/>
            </a:pPr>
            <a:r>
              <a:rPr lang="nl-NL" altLang="nl-BE" sz="2000">
                <a:solidFill>
                  <a:srgbClr val="595959"/>
                </a:solidFill>
              </a:rPr>
              <a:t>Gebruik </a:t>
            </a:r>
            <a:r>
              <a:rPr lang="nl-NL" altLang="nl-NL" sz="2000">
                <a:solidFill>
                  <a:srgbClr val="595959"/>
                </a:solidFill>
              </a:rPr>
              <a:t>’</a:t>
            </a:r>
            <a:r>
              <a:rPr lang="nl-NL" altLang="nl-BE" sz="2000">
                <a:solidFill>
                  <a:srgbClr val="595959"/>
                </a:solidFill>
              </a:rPr>
              <a:t>s ochtends en </a:t>
            </a:r>
            <a:r>
              <a:rPr lang="nl-NL" altLang="nl-NL" sz="2000">
                <a:solidFill>
                  <a:srgbClr val="595959"/>
                </a:solidFill>
              </a:rPr>
              <a:t>’</a:t>
            </a:r>
            <a:r>
              <a:rPr lang="nl-NL" altLang="nl-BE" sz="2000">
                <a:solidFill>
                  <a:srgbClr val="595959"/>
                </a:solidFill>
              </a:rPr>
              <a:t>s avonds voor maximale resultaten.</a:t>
            </a:r>
          </a:p>
          <a:p>
            <a:pPr eaLnBrk="1" hangingPunct="1">
              <a:spcAft>
                <a:spcPts val="600"/>
              </a:spcAft>
              <a:buFont typeface="Arial" pitchFamily="34" charset="0"/>
              <a:buChar char="•"/>
            </a:pPr>
            <a:r>
              <a:rPr lang="nl-NL" altLang="nl-BE" sz="2000">
                <a:solidFill>
                  <a:srgbClr val="595959"/>
                </a:solidFill>
              </a:rPr>
              <a:t>Geschikt voor alle huidtypen. Dermatologisch getest.</a:t>
            </a:r>
          </a:p>
          <a:p>
            <a:pPr eaLnBrk="1" hangingPunct="1">
              <a:spcAft>
                <a:spcPts val="600"/>
              </a:spcAft>
              <a:buFont typeface="Arial" pitchFamily="34" charset="0"/>
              <a:buChar char="•"/>
            </a:pPr>
            <a:r>
              <a:rPr lang="nl-NL" altLang="nl-BE" sz="2000">
                <a:solidFill>
                  <a:srgbClr val="595959"/>
                </a:solidFill>
              </a:rPr>
              <a:t>Geen toegevoegde parabenen. </a:t>
            </a:r>
            <a:endParaRPr lang="en-US" altLang="nl-BE" sz="2000">
              <a:solidFill>
                <a:srgbClr val="595959"/>
              </a:solidFill>
            </a:endParaRPr>
          </a:p>
        </p:txBody>
      </p:sp>
      <p:sp>
        <p:nvSpPr>
          <p:cNvPr id="6" name="Rectangle 5"/>
          <p:cNvSpPr/>
          <p:nvPr/>
        </p:nvSpPr>
        <p:spPr>
          <a:xfrm>
            <a:off x="306388" y="6259513"/>
            <a:ext cx="7085012" cy="369887"/>
          </a:xfrm>
          <a:prstGeom prst="rect">
            <a:avLst/>
          </a:prstGeom>
        </p:spPr>
        <p:txBody>
          <a:bodyPr>
            <a:spAutoFit/>
          </a:bodyPr>
          <a:lstStyle/>
          <a:p>
            <a:pPr eaLnBrk="1" hangingPunct="1">
              <a:defRPr/>
            </a:pPr>
            <a:r>
              <a:rPr lang="nl-NL" sz="900" dirty="0">
                <a:solidFill>
                  <a:schemeClr val="tx1">
                    <a:lumMod val="65000"/>
                    <a:lumOff val="35000"/>
                  </a:schemeClr>
                </a:solidFill>
                <a:ea typeface="+mn-ea"/>
                <a:cs typeface="MS PGothic" charset="0"/>
              </a:rPr>
              <a:t>Klinisch getest bij proefpersonen op oneffenheden van de huid, gemeten door Visioscan en Reverse Photo Engineering na nul, zeven en 42 dagen.</a:t>
            </a:r>
          </a:p>
          <a:p>
            <a:pPr eaLnBrk="1" hangingPunct="1">
              <a:defRPr/>
            </a:pPr>
            <a:r>
              <a:rPr lang="nl-NL" sz="900" dirty="0">
                <a:solidFill>
                  <a:schemeClr val="tx1">
                    <a:lumMod val="65000"/>
                    <a:lumOff val="35000"/>
                  </a:schemeClr>
                </a:solidFill>
                <a:ea typeface="+mn-ea"/>
                <a:cs typeface="MS PGothic" charset="0"/>
              </a:rPr>
              <a:t>** Getest bij proefpersonen op de gladheid, zachtheid, glans en uitstraling, gemeten door een visueel expert na twee, vier en zeven dagen.</a:t>
            </a:r>
            <a:endParaRPr lang="en-US" sz="900" dirty="0">
              <a:solidFill>
                <a:schemeClr val="tx1">
                  <a:lumMod val="65000"/>
                  <a:lumOff val="35000"/>
                </a:schemeClr>
              </a:solidFill>
              <a:ea typeface="+mn-ea"/>
              <a:cs typeface="MS PGothic" charset="0"/>
            </a:endParaRPr>
          </a:p>
        </p:txBody>
      </p:sp>
      <p:pic>
        <p:nvPicPr>
          <p:cNvPr id="7783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190750"/>
            <a:ext cx="1114425" cy="364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31" name="Tijdelijke aanduiding voor dia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0126243-908F-4E02-9543-F15B97F55A80}" type="slidenum">
              <a:rPr lang="en-US" altLang="nl-BE" sz="1200">
                <a:solidFill>
                  <a:srgbClr val="595959"/>
                </a:solidFill>
              </a:rPr>
              <a:pPr/>
              <a:t>36</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1"/>
          <p:cNvSpPr>
            <a:spLocks noChangeArrowheads="1"/>
          </p:cNvSpPr>
          <p:nvPr/>
        </p:nvSpPr>
        <p:spPr bwMode="auto">
          <a:xfrm>
            <a:off x="1979613" y="431800"/>
            <a:ext cx="7164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defRPr/>
            </a:pPr>
            <a:r>
              <a:rPr lang="en-GB" altLang="nl-BE" sz="2400" dirty="0" err="1" smtClean="0">
                <a:solidFill>
                  <a:srgbClr val="4BACC6"/>
                </a:solidFill>
                <a:latin typeface="+mj-lt"/>
              </a:rPr>
              <a:t>Stap</a:t>
            </a:r>
            <a:r>
              <a:rPr lang="en-GB" altLang="nl-BE" sz="2400" dirty="0" smtClean="0">
                <a:solidFill>
                  <a:srgbClr val="4BACC6"/>
                </a:solidFill>
                <a:latin typeface="+mj-lt"/>
              </a:rPr>
              <a:t> 4 </a:t>
            </a:r>
            <a:r>
              <a:rPr lang="en-GB" altLang="nl-BE" sz="2400" dirty="0" err="1" smtClean="0">
                <a:solidFill>
                  <a:srgbClr val="4BACC6"/>
                </a:solidFill>
                <a:latin typeface="+mj-lt"/>
              </a:rPr>
              <a:t>Gericht</a:t>
            </a:r>
            <a:r>
              <a:rPr lang="en-GB" altLang="nl-BE" sz="2400" dirty="0" smtClean="0">
                <a:solidFill>
                  <a:srgbClr val="4BACC6"/>
                </a:solidFill>
                <a:latin typeface="+mj-lt"/>
              </a:rPr>
              <a:t> </a:t>
            </a:r>
            <a:r>
              <a:rPr lang="en-GB" altLang="nl-BE" sz="2400" dirty="0" err="1" smtClean="0">
                <a:solidFill>
                  <a:srgbClr val="4BACC6"/>
                </a:solidFill>
                <a:latin typeface="+mj-lt"/>
              </a:rPr>
              <a:t>verzorgen</a:t>
            </a:r>
            <a:r>
              <a:rPr lang="en-GB" altLang="nl-BE" sz="2400" dirty="0" smtClean="0">
                <a:solidFill>
                  <a:srgbClr val="4BACC6"/>
                </a:solidFill>
                <a:latin typeface="+mj-lt"/>
              </a:rPr>
              <a:t>  </a:t>
            </a:r>
          </a:p>
          <a:p>
            <a:pPr eaLnBrk="1" hangingPunct="1">
              <a:spcBef>
                <a:spcPct val="0"/>
              </a:spcBef>
              <a:buFontTx/>
              <a:buNone/>
              <a:defRPr/>
            </a:pPr>
            <a:r>
              <a:rPr lang="en-GB" altLang="nl-BE" sz="3600" dirty="0" err="1" smtClean="0">
                <a:solidFill>
                  <a:schemeClr val="tx1">
                    <a:lumMod val="65000"/>
                    <a:lumOff val="35000"/>
                  </a:schemeClr>
                </a:solidFill>
                <a:latin typeface="+mj-lt"/>
              </a:rPr>
              <a:t>Verstevigende</a:t>
            </a:r>
            <a:r>
              <a:rPr lang="en-GB" altLang="nl-BE" sz="3600" dirty="0" smtClean="0">
                <a:solidFill>
                  <a:schemeClr val="tx1">
                    <a:lumMod val="65000"/>
                    <a:lumOff val="35000"/>
                  </a:schemeClr>
                </a:solidFill>
                <a:latin typeface="+mj-lt"/>
              </a:rPr>
              <a:t> </a:t>
            </a:r>
            <a:r>
              <a:rPr lang="en-GB" altLang="nl-BE" sz="3600" dirty="0" err="1" smtClean="0">
                <a:solidFill>
                  <a:schemeClr val="tx1">
                    <a:lumMod val="65000"/>
                    <a:lumOff val="35000"/>
                  </a:schemeClr>
                </a:solidFill>
                <a:latin typeface="+mj-lt"/>
              </a:rPr>
              <a:t>Ooggel</a:t>
            </a:r>
            <a:endParaRPr lang="en-GB" altLang="nl-BE" sz="3600" dirty="0" smtClean="0">
              <a:solidFill>
                <a:schemeClr val="tx1">
                  <a:lumMod val="65000"/>
                  <a:lumOff val="35000"/>
                </a:schemeClr>
              </a:solidFill>
              <a:latin typeface="+mj-lt"/>
            </a:endParaRPr>
          </a:p>
        </p:txBody>
      </p:sp>
      <p:pic>
        <p:nvPicPr>
          <p:cNvPr id="798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463" y="2133600"/>
            <a:ext cx="1165225" cy="307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7" name="Rectangle 5"/>
          <p:cNvSpPr>
            <a:spLocks noChangeArrowheads="1"/>
          </p:cNvSpPr>
          <p:nvPr/>
        </p:nvSpPr>
        <p:spPr bwMode="auto">
          <a:xfrm>
            <a:off x="325438" y="6121400"/>
            <a:ext cx="66087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Font typeface="Arial" pitchFamily="34" charset="0"/>
              <a:buNone/>
            </a:pPr>
            <a:r>
              <a:rPr lang="nl-NL" altLang="nl-BE" sz="900">
                <a:solidFill>
                  <a:srgbClr val="595959"/>
                </a:solidFill>
              </a:rPr>
              <a:t>* Getest op testpersonen voor stevigheid en elasticiteit gemeten door visuele deskundige indeling met intervallen van zeven dagen en 42 dagen. 85% van de testpersonen lieten verbetering zien op het gebied van stevigheid/elasticiteit van de huid binnen 42 dagen.</a:t>
            </a:r>
          </a:p>
          <a:p>
            <a:pPr eaLnBrk="1" hangingPunct="1">
              <a:buFont typeface="Arial" pitchFamily="34" charset="0"/>
              <a:buNone/>
            </a:pPr>
            <a:r>
              <a:rPr lang="nl-NL" altLang="nl-BE" sz="900">
                <a:solidFill>
                  <a:srgbClr val="595959"/>
                </a:solidFill>
              </a:rPr>
              <a:t>** Verbetert wallen met gemiddeld 45% na 7 dagen, zoals ondersteund door een visuele beoordeling.</a:t>
            </a:r>
            <a:endParaRPr lang="en-US" altLang="nl-BE" sz="900">
              <a:solidFill>
                <a:srgbClr val="595959"/>
              </a:solidFill>
            </a:endParaRPr>
          </a:p>
        </p:txBody>
      </p:sp>
      <p:sp>
        <p:nvSpPr>
          <p:cNvPr id="8" name="Rectangle 7"/>
          <p:cNvSpPr/>
          <p:nvPr/>
        </p:nvSpPr>
        <p:spPr>
          <a:xfrm>
            <a:off x="228600" y="2087563"/>
            <a:ext cx="6748463" cy="3246437"/>
          </a:xfrm>
          <a:prstGeom prst="rect">
            <a:avLst/>
          </a:prstGeom>
        </p:spPr>
        <p:txBody>
          <a:bodyPr>
            <a:spAutoFit/>
          </a:bodyPr>
          <a:lstStyle/>
          <a:p>
            <a:pPr eaLnBrk="1" hangingPunct="1">
              <a:spcAft>
                <a:spcPts val="600"/>
              </a:spcAft>
              <a:defRPr/>
            </a:pPr>
            <a:r>
              <a:rPr lang="nl-NL" sz="2000" dirty="0">
                <a:solidFill>
                  <a:schemeClr val="tx1">
                    <a:lumMod val="65000"/>
                    <a:lumOff val="35000"/>
                  </a:schemeClr>
                </a:solidFill>
                <a:latin typeface="+mj-lt"/>
                <a:ea typeface="+mn-ea"/>
                <a:cs typeface="Arial" panose="020B0604020202020204" pitchFamily="34" charset="0"/>
              </a:rPr>
              <a:t>Helpt de uitstraling van de delicate huid onder de ogen te verbeteren, door je huid te verstevigen.*</a:t>
            </a:r>
          </a:p>
          <a:p>
            <a:pPr eaLnBrk="1" hangingPunct="1">
              <a:spcAft>
                <a:spcPts val="600"/>
              </a:spcAft>
              <a:defRPr/>
            </a:pPr>
            <a:endParaRPr lang="en-US" sz="2000" dirty="0">
              <a:solidFill>
                <a:schemeClr val="tx1">
                  <a:lumMod val="65000"/>
                  <a:lumOff val="35000"/>
                </a:schemeClr>
              </a:solidFill>
              <a:latin typeface="+mj-lt"/>
              <a:ea typeface="+mn-ea"/>
              <a:cs typeface="Arial" panose="020B0604020202020204" pitchFamily="34" charset="0"/>
            </a:endParaRPr>
          </a:p>
          <a:p>
            <a:pPr marL="342900" indent="-342900" eaLnBrk="1" hangingPunct="1">
              <a:lnSpc>
                <a:spcPct val="150000"/>
              </a:lnSpc>
              <a:spcAft>
                <a:spcPts val="600"/>
              </a:spcAft>
              <a:buFont typeface="Arial" panose="020B0604020202020204" pitchFamily="34" charset="0"/>
              <a:buChar char="•"/>
              <a:defRPr/>
            </a:pPr>
            <a:r>
              <a:rPr lang="nl-NL" sz="2000" dirty="0">
                <a:solidFill>
                  <a:schemeClr val="tx1">
                    <a:lumMod val="65000"/>
                    <a:lumOff val="35000"/>
                  </a:schemeClr>
                </a:solidFill>
                <a:latin typeface="+mj-lt"/>
                <a:ea typeface="+mn-ea"/>
                <a:cs typeface="Arial" panose="020B0604020202020204" pitchFamily="34" charset="0"/>
              </a:rPr>
              <a:t>Helpt wallen onder de ogen te verminderen.**</a:t>
            </a:r>
          </a:p>
          <a:p>
            <a:pPr marL="342900" indent="-342900" eaLnBrk="1" hangingPunct="1">
              <a:lnSpc>
                <a:spcPct val="150000"/>
              </a:lnSpc>
              <a:spcAft>
                <a:spcPts val="600"/>
              </a:spcAft>
              <a:buFont typeface="Arial" panose="020B0604020202020204" pitchFamily="34" charset="0"/>
              <a:buChar char="•"/>
              <a:defRPr/>
            </a:pPr>
            <a:r>
              <a:rPr lang="nl-NL" sz="2000" dirty="0">
                <a:solidFill>
                  <a:schemeClr val="tx1">
                    <a:lumMod val="65000"/>
                    <a:lumOff val="35000"/>
                  </a:schemeClr>
                </a:solidFill>
                <a:latin typeface="+mj-lt"/>
                <a:ea typeface="+mn-ea"/>
                <a:cs typeface="Arial" panose="020B0604020202020204" pitchFamily="34" charset="0"/>
              </a:rPr>
              <a:t>Bevat revitaliserend komkommerextract.</a:t>
            </a:r>
          </a:p>
          <a:p>
            <a:pPr marL="342900" indent="-342900" eaLnBrk="1" hangingPunct="1">
              <a:lnSpc>
                <a:spcPct val="150000"/>
              </a:lnSpc>
              <a:spcAft>
                <a:spcPts val="600"/>
              </a:spcAft>
              <a:buFont typeface="Arial" panose="020B0604020202020204" pitchFamily="34" charset="0"/>
              <a:buChar char="•"/>
              <a:defRPr/>
            </a:pPr>
            <a:r>
              <a:rPr lang="nl-NL" sz="2000" dirty="0">
                <a:solidFill>
                  <a:schemeClr val="tx1">
                    <a:lumMod val="65000"/>
                    <a:lumOff val="35000"/>
                  </a:schemeClr>
                </a:solidFill>
                <a:latin typeface="+mj-lt"/>
                <a:ea typeface="+mn-ea"/>
                <a:cs typeface="Arial" panose="020B0604020202020204" pitchFamily="34" charset="0"/>
              </a:rPr>
              <a:t>Geschikt voor alle huidtypen.</a:t>
            </a:r>
          </a:p>
          <a:p>
            <a:pPr marL="342900" indent="-342900" eaLnBrk="1" hangingPunct="1">
              <a:lnSpc>
                <a:spcPct val="150000"/>
              </a:lnSpc>
              <a:spcAft>
                <a:spcPts val="600"/>
              </a:spcAft>
              <a:buFont typeface="Arial" panose="020B0604020202020204" pitchFamily="34" charset="0"/>
              <a:buChar char="•"/>
              <a:defRPr/>
            </a:pPr>
            <a:r>
              <a:rPr lang="nl-NL" sz="2000" dirty="0">
                <a:solidFill>
                  <a:schemeClr val="tx1">
                    <a:lumMod val="65000"/>
                    <a:lumOff val="35000"/>
                  </a:schemeClr>
                </a:solidFill>
                <a:latin typeface="+mj-lt"/>
                <a:ea typeface="+mn-ea"/>
                <a:cs typeface="Arial" panose="020B0604020202020204" pitchFamily="34" charset="0"/>
              </a:rPr>
              <a:t>Geen toegevoegde parabenen. Dermatologisch getest.</a:t>
            </a:r>
            <a:endParaRPr lang="en-US" sz="2000" dirty="0">
              <a:solidFill>
                <a:schemeClr val="tx1">
                  <a:lumMod val="65000"/>
                  <a:lumOff val="35000"/>
                </a:schemeClr>
              </a:solidFill>
              <a:latin typeface="+mj-lt"/>
              <a:ea typeface="+mn-ea"/>
              <a:cs typeface="Arial" panose="020B0604020202020204" pitchFamily="34" charset="0"/>
            </a:endParaRPr>
          </a:p>
        </p:txBody>
      </p:sp>
      <p:sp>
        <p:nvSpPr>
          <p:cNvPr id="79879"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4F8D811-9504-4E52-AD5A-667DAEC2FF02}" type="slidenum">
              <a:rPr lang="en-US" altLang="nl-BE" sz="1200">
                <a:solidFill>
                  <a:srgbClr val="595959"/>
                </a:solidFill>
              </a:rPr>
              <a:pPr/>
              <a:t>37</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1"/>
          <p:cNvSpPr>
            <a:spLocks noChangeArrowheads="1"/>
          </p:cNvSpPr>
          <p:nvPr/>
        </p:nvSpPr>
        <p:spPr bwMode="auto">
          <a:xfrm>
            <a:off x="1979613" y="585788"/>
            <a:ext cx="71643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GB" altLang="nl-BE" sz="2000">
                <a:solidFill>
                  <a:srgbClr val="4BACC6"/>
                </a:solidFill>
                <a:latin typeface="Arial" pitchFamily="34" charset="0"/>
              </a:rPr>
              <a:t>Stap 4 Gericht verzorgen  </a:t>
            </a:r>
          </a:p>
          <a:p>
            <a:pPr eaLnBrk="1" hangingPunct="1"/>
            <a:r>
              <a:rPr lang="en-GB" altLang="nl-BE" sz="3200">
                <a:solidFill>
                  <a:srgbClr val="595959"/>
                </a:solidFill>
                <a:latin typeface="Arial" pitchFamily="34" charset="0"/>
              </a:rPr>
              <a:t>Hydraterende Oogcrème</a:t>
            </a:r>
          </a:p>
        </p:txBody>
      </p:sp>
      <p:pic>
        <p:nvPicPr>
          <p:cNvPr id="809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738" y="2924175"/>
            <a:ext cx="1192212" cy="315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1" name="Rectangle 2"/>
          <p:cNvSpPr>
            <a:spLocks noChangeArrowheads="1"/>
          </p:cNvSpPr>
          <p:nvPr/>
        </p:nvSpPr>
        <p:spPr bwMode="auto">
          <a:xfrm>
            <a:off x="323850" y="1849438"/>
            <a:ext cx="6484938"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2000">
                <a:solidFill>
                  <a:srgbClr val="595959"/>
                </a:solidFill>
                <a:latin typeface="Arial" pitchFamily="34" charset="0"/>
              </a:rPr>
              <a:t>Minimaliseert de aanwezigheid van fijne lijntjes en rimpels rond de ogen, een gebied dat minder zweet- en vetklieren heeft, waardoor het zeer ontvankelijk is voor uitdroging.</a:t>
            </a:r>
          </a:p>
          <a:p>
            <a:pPr eaLnBrk="1" hangingPunct="1"/>
            <a:endParaRPr lang="en-US" altLang="nl-BE" sz="2000">
              <a:solidFill>
                <a:srgbClr val="595959"/>
              </a:solidFill>
              <a:latin typeface="Arial" pitchFamily="34" charset="0"/>
            </a:endParaRPr>
          </a:p>
          <a:p>
            <a:pPr eaLnBrk="1" hangingPunct="1">
              <a:lnSpc>
                <a:spcPct val="150000"/>
              </a:lnSpc>
            </a:pPr>
            <a:r>
              <a:rPr lang="en-US" altLang="nl-BE" sz="2000">
                <a:solidFill>
                  <a:srgbClr val="595959"/>
                </a:solidFill>
                <a:latin typeface="Arial" pitchFamily="34" charset="0"/>
              </a:rPr>
              <a:t>• </a:t>
            </a:r>
            <a:r>
              <a:rPr lang="nl-NL" altLang="nl-BE" sz="1800">
                <a:solidFill>
                  <a:srgbClr val="595959"/>
                </a:solidFill>
                <a:latin typeface="Arial" pitchFamily="34" charset="0"/>
              </a:rPr>
              <a:t>Helpt de zichtbaarheid van fijne lijntjes en rimpels rond de ogen te verminderen.*</a:t>
            </a:r>
          </a:p>
          <a:p>
            <a:pPr eaLnBrk="1" hangingPunct="1">
              <a:lnSpc>
                <a:spcPct val="150000"/>
              </a:lnSpc>
            </a:pPr>
            <a:r>
              <a:rPr lang="en-US" altLang="nl-BE" sz="1800">
                <a:solidFill>
                  <a:srgbClr val="595959"/>
                </a:solidFill>
                <a:latin typeface="Arial" pitchFamily="34" charset="0"/>
              </a:rPr>
              <a:t>• </a:t>
            </a:r>
            <a:r>
              <a:rPr lang="nl-NL" altLang="nl-BE" sz="1800">
                <a:solidFill>
                  <a:srgbClr val="595959"/>
                </a:solidFill>
                <a:latin typeface="Arial" pitchFamily="34" charset="0"/>
              </a:rPr>
              <a:t>Klinisch getest en aangetoond dat de vochtwaarden van de huid gedurende 8 uur significant verhoogd zijn.**</a:t>
            </a:r>
          </a:p>
          <a:p>
            <a:pPr eaLnBrk="1" hangingPunct="1">
              <a:lnSpc>
                <a:spcPct val="150000"/>
              </a:lnSpc>
            </a:pPr>
            <a:r>
              <a:rPr lang="en-US" altLang="nl-BE" sz="1800">
                <a:solidFill>
                  <a:srgbClr val="595959"/>
                </a:solidFill>
                <a:latin typeface="Arial" pitchFamily="34" charset="0"/>
              </a:rPr>
              <a:t>• </a:t>
            </a:r>
            <a:r>
              <a:rPr lang="nl-NL" altLang="nl-BE" sz="1800">
                <a:solidFill>
                  <a:srgbClr val="595959"/>
                </a:solidFill>
                <a:latin typeface="Arial" pitchFamily="34" charset="0"/>
              </a:rPr>
              <a:t>Geschikt voor alle huidtypen.</a:t>
            </a:r>
          </a:p>
          <a:p>
            <a:pPr eaLnBrk="1" hangingPunct="1">
              <a:lnSpc>
                <a:spcPct val="150000"/>
              </a:lnSpc>
            </a:pPr>
            <a:r>
              <a:rPr lang="en-US" altLang="nl-BE" sz="1800">
                <a:solidFill>
                  <a:srgbClr val="595959"/>
                </a:solidFill>
                <a:latin typeface="Arial" pitchFamily="34" charset="0"/>
              </a:rPr>
              <a:t>• </a:t>
            </a:r>
            <a:r>
              <a:rPr lang="nl-NL" altLang="nl-BE" sz="1800">
                <a:solidFill>
                  <a:srgbClr val="595959"/>
                </a:solidFill>
                <a:latin typeface="Arial" pitchFamily="34" charset="0"/>
              </a:rPr>
              <a:t>Geen toegevoegde parabenen. Dermatologisch getest.</a:t>
            </a:r>
            <a:endParaRPr lang="en-US" altLang="nl-BE" sz="1800">
              <a:solidFill>
                <a:srgbClr val="595959"/>
              </a:solidFill>
              <a:latin typeface="Arial" pitchFamily="34" charset="0"/>
            </a:endParaRPr>
          </a:p>
        </p:txBody>
      </p:sp>
      <p:sp>
        <p:nvSpPr>
          <p:cNvPr id="39943" name="Rectangle 7"/>
          <p:cNvSpPr>
            <a:spLocks noChangeArrowheads="1"/>
          </p:cNvSpPr>
          <p:nvPr/>
        </p:nvSpPr>
        <p:spPr bwMode="auto">
          <a:xfrm>
            <a:off x="323850" y="6267450"/>
            <a:ext cx="63912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defRPr/>
            </a:pPr>
            <a:r>
              <a:rPr lang="nl-BE" altLang="nl-BE" sz="900" dirty="0" smtClean="0">
                <a:solidFill>
                  <a:schemeClr val="tx1">
                    <a:lumMod val="65000"/>
                    <a:lumOff val="35000"/>
                  </a:schemeClr>
                </a:solidFill>
              </a:rPr>
              <a:t>*</a:t>
            </a:r>
            <a:r>
              <a:rPr lang="nl-BE" altLang="nl-BE" sz="900" dirty="0" err="1" smtClean="0">
                <a:solidFill>
                  <a:schemeClr val="tx1">
                    <a:lumMod val="65000"/>
                    <a:lumOff val="35000"/>
                  </a:schemeClr>
                </a:solidFill>
              </a:rPr>
              <a:t>Klinish</a:t>
            </a:r>
            <a:r>
              <a:rPr lang="nl-BE" altLang="nl-BE" sz="900" dirty="0" smtClean="0">
                <a:solidFill>
                  <a:schemeClr val="tx1">
                    <a:lumMod val="65000"/>
                    <a:lumOff val="35000"/>
                  </a:schemeClr>
                </a:solidFill>
              </a:rPr>
              <a:t> getest op testpersonen: Oneffenheden van de huid gemeten met Visioscan met intervallen van 0, 7 en 42 dagen </a:t>
            </a:r>
          </a:p>
          <a:p>
            <a:pPr eaLnBrk="1" hangingPunct="1">
              <a:spcBef>
                <a:spcPct val="0"/>
              </a:spcBef>
              <a:buFontTx/>
              <a:buNone/>
              <a:defRPr/>
            </a:pPr>
            <a:r>
              <a:rPr lang="nl-BE" altLang="nl-BE" sz="900" dirty="0" smtClean="0">
                <a:solidFill>
                  <a:schemeClr val="tx1">
                    <a:lumMod val="65000"/>
                    <a:lumOff val="35000"/>
                  </a:schemeClr>
                </a:solidFill>
              </a:rPr>
              <a:t>** Getest op testpersonen waarbij de hydratatie van de huid gemeten werd met intervallen van 8 uur. Huid van 100% van de testpersonen lieten een significant hogere hydratielevel zien na 8 uur. </a:t>
            </a:r>
          </a:p>
        </p:txBody>
      </p:sp>
      <p:sp>
        <p:nvSpPr>
          <p:cNvPr id="80903"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D120882-FE42-41E2-8A9E-683D10CCA499}" type="slidenum">
              <a:rPr lang="en-US" altLang="nl-BE" sz="1200">
                <a:solidFill>
                  <a:srgbClr val="595959"/>
                </a:solidFill>
              </a:rPr>
              <a:pPr/>
              <a:t>38</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1"/>
          <p:cNvSpPr>
            <a:spLocks noChangeArrowheads="1"/>
          </p:cNvSpPr>
          <p:nvPr/>
        </p:nvSpPr>
        <p:spPr bwMode="auto">
          <a:xfrm>
            <a:off x="1979613" y="431800"/>
            <a:ext cx="7164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GB" altLang="nl-BE" dirty="0" err="1" smtClean="0">
                <a:solidFill>
                  <a:srgbClr val="4BACC6"/>
                </a:solidFill>
                <a:latin typeface="+mj-lt"/>
              </a:rPr>
              <a:t>Stap</a:t>
            </a:r>
            <a:r>
              <a:rPr lang="en-GB" altLang="nl-BE" dirty="0" smtClean="0">
                <a:solidFill>
                  <a:srgbClr val="4BACC6"/>
                </a:solidFill>
                <a:latin typeface="+mj-lt"/>
              </a:rPr>
              <a:t> 5 </a:t>
            </a:r>
            <a:r>
              <a:rPr lang="en-GB" altLang="nl-BE" dirty="0" err="1" smtClean="0">
                <a:solidFill>
                  <a:srgbClr val="4BACC6"/>
                </a:solidFill>
                <a:latin typeface="+mj-lt"/>
              </a:rPr>
              <a:t>Hydrateren</a:t>
            </a:r>
            <a:r>
              <a:rPr lang="en-GB" altLang="nl-BE" dirty="0" smtClean="0">
                <a:solidFill>
                  <a:srgbClr val="4BACC6"/>
                </a:solidFill>
                <a:latin typeface="+mj-lt"/>
              </a:rPr>
              <a:t>    </a:t>
            </a:r>
          </a:p>
          <a:p>
            <a:pPr eaLnBrk="1" hangingPunct="1">
              <a:defRPr/>
            </a:pPr>
            <a:r>
              <a:rPr lang="en-GB" altLang="nl-BE" sz="3600" dirty="0" err="1" smtClean="0">
                <a:solidFill>
                  <a:schemeClr val="tx1">
                    <a:lumMod val="65000"/>
                    <a:lumOff val="35000"/>
                  </a:schemeClr>
                </a:solidFill>
                <a:latin typeface="+mj-lt"/>
              </a:rPr>
              <a:t>Dagelijkse</a:t>
            </a:r>
            <a:r>
              <a:rPr lang="en-GB" altLang="nl-BE" sz="3600" dirty="0" smtClean="0">
                <a:solidFill>
                  <a:schemeClr val="tx1">
                    <a:lumMod val="65000"/>
                    <a:lumOff val="35000"/>
                  </a:schemeClr>
                </a:solidFill>
                <a:latin typeface="+mj-lt"/>
              </a:rPr>
              <a:t> Glow Moisturiser</a:t>
            </a:r>
          </a:p>
        </p:txBody>
      </p:sp>
      <p:sp>
        <p:nvSpPr>
          <p:cNvPr id="81924" name="Rectangle 2"/>
          <p:cNvSpPr>
            <a:spLocks noChangeArrowheads="1"/>
          </p:cNvSpPr>
          <p:nvPr/>
        </p:nvSpPr>
        <p:spPr bwMode="auto">
          <a:xfrm>
            <a:off x="339725" y="1817688"/>
            <a:ext cx="66802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1200"/>
              </a:spcAft>
            </a:pPr>
            <a:r>
              <a:rPr lang="nl-NL" altLang="nl-BE" sz="1800">
                <a:solidFill>
                  <a:srgbClr val="595959"/>
                </a:solidFill>
              </a:rPr>
              <a:t>Hydraterende lotion met licht sprankelende effecten om je gezicht een gezonde uitstraling te geven. De huid ziet er stralend fris uit, ook zonder make-up.</a:t>
            </a:r>
            <a:endParaRPr lang="en-US" altLang="nl-BE" sz="1800">
              <a:solidFill>
                <a:srgbClr val="595959"/>
              </a:solidFill>
            </a:endParaRPr>
          </a:p>
          <a:p>
            <a:pPr eaLnBrk="1" hangingPunct="1">
              <a:spcAft>
                <a:spcPts val="1200"/>
              </a:spcAft>
              <a:buFont typeface="Arial" pitchFamily="34" charset="0"/>
              <a:buChar char="•"/>
            </a:pPr>
            <a:r>
              <a:rPr lang="nl-NL" altLang="nl-BE" sz="1800">
                <a:solidFill>
                  <a:srgbClr val="595959"/>
                </a:solidFill>
              </a:rPr>
              <a:t>Helpt de zichtbaarheid van fijne lijntjes en rimpels in slechts 7 dagen te verminderen.*</a:t>
            </a:r>
          </a:p>
          <a:p>
            <a:pPr eaLnBrk="1" hangingPunct="1">
              <a:spcAft>
                <a:spcPts val="1200"/>
              </a:spcAft>
              <a:buFont typeface="Arial" pitchFamily="34" charset="0"/>
              <a:buChar char="•"/>
            </a:pPr>
            <a:r>
              <a:rPr lang="nl-NL" altLang="nl-BE" sz="1800">
                <a:solidFill>
                  <a:srgbClr val="595959"/>
                </a:solidFill>
              </a:rPr>
              <a:t>Klinisch getest en aangetoond dat de huid er stralender uitziet en zachter aanvoelt in slechts 7 dagen.**</a:t>
            </a:r>
          </a:p>
          <a:p>
            <a:pPr eaLnBrk="1" hangingPunct="1">
              <a:spcAft>
                <a:spcPts val="1200"/>
              </a:spcAft>
              <a:buFont typeface="Arial" pitchFamily="34" charset="0"/>
              <a:buChar char="•"/>
            </a:pPr>
            <a:r>
              <a:rPr lang="nl-NL" altLang="nl-BE" sz="1800">
                <a:solidFill>
                  <a:srgbClr val="595959"/>
                </a:solidFill>
              </a:rPr>
              <a:t>Klinisch aangetoond dat de vochtwaarden van de huid gedurende 8 uur verdubbeld zijn.***</a:t>
            </a:r>
          </a:p>
          <a:p>
            <a:pPr eaLnBrk="1" hangingPunct="1">
              <a:spcAft>
                <a:spcPts val="1200"/>
              </a:spcAft>
              <a:buFont typeface="Arial" pitchFamily="34" charset="0"/>
              <a:buChar char="•"/>
            </a:pPr>
            <a:r>
              <a:rPr lang="nl-NL" altLang="nl-BE" sz="1800">
                <a:solidFill>
                  <a:srgbClr val="595959"/>
                </a:solidFill>
              </a:rPr>
              <a:t>Geen toegevoegde parabenen. Dermatologisch getest.</a:t>
            </a:r>
            <a:endParaRPr lang="en-US" altLang="nl-BE" sz="1800">
              <a:solidFill>
                <a:srgbClr val="595959"/>
              </a:solidFill>
            </a:endParaRPr>
          </a:p>
        </p:txBody>
      </p:sp>
      <p:sp>
        <p:nvSpPr>
          <p:cNvPr id="8" name="Rectangle 7"/>
          <p:cNvSpPr/>
          <p:nvPr/>
        </p:nvSpPr>
        <p:spPr>
          <a:xfrm>
            <a:off x="276225" y="5943600"/>
            <a:ext cx="7496175" cy="646113"/>
          </a:xfrm>
          <a:prstGeom prst="rect">
            <a:avLst/>
          </a:prstGeom>
        </p:spPr>
        <p:txBody>
          <a:bodyPr>
            <a:spAutoFit/>
          </a:bodyPr>
          <a:lstStyle/>
          <a:p>
            <a:pPr eaLnBrk="1" hangingPunct="1">
              <a:defRPr/>
            </a:pPr>
            <a:r>
              <a:rPr lang="nl-NL" sz="900" dirty="0">
                <a:solidFill>
                  <a:schemeClr val="tx1">
                    <a:lumMod val="65000"/>
                    <a:lumOff val="35000"/>
                  </a:schemeClr>
                </a:solidFill>
                <a:latin typeface="+mj-lt"/>
                <a:ea typeface="+mn-ea"/>
                <a:cs typeface="MS PGothic" charset="0"/>
              </a:rPr>
              <a:t>*    Getest bij proefpersonen en gemeten door een visueel expert na 2, 4 en 7 dagen.</a:t>
            </a:r>
          </a:p>
          <a:p>
            <a:pPr eaLnBrk="1" hangingPunct="1">
              <a:defRPr/>
            </a:pPr>
            <a:r>
              <a:rPr lang="nl-NL" sz="900" dirty="0">
                <a:solidFill>
                  <a:schemeClr val="tx1">
                    <a:lumMod val="65000"/>
                    <a:lumOff val="35000"/>
                  </a:schemeClr>
                </a:solidFill>
                <a:latin typeface="+mj-lt"/>
                <a:ea typeface="+mn-ea"/>
                <a:cs typeface="MS PGothic" charset="0"/>
              </a:rPr>
              <a:t>** Klinisch getest bij proefpersonen op de oneffenheid van de huid gemeten door Visioscan en Reverse Photo Engineering na 0, 7 en 42 dagen.</a:t>
            </a:r>
            <a:endParaRPr lang="en-US" sz="900" dirty="0">
              <a:solidFill>
                <a:schemeClr val="tx1">
                  <a:lumMod val="65000"/>
                  <a:lumOff val="35000"/>
                </a:schemeClr>
              </a:solidFill>
              <a:latin typeface="+mj-lt"/>
              <a:ea typeface="+mn-ea"/>
              <a:cs typeface="MS PGothic" charset="0"/>
            </a:endParaRPr>
          </a:p>
          <a:p>
            <a:pPr eaLnBrk="1" hangingPunct="1">
              <a:defRPr/>
            </a:pPr>
            <a:r>
              <a:rPr lang="nl-NL" sz="900" dirty="0">
                <a:solidFill>
                  <a:schemeClr val="tx1">
                    <a:lumMod val="65000"/>
                    <a:lumOff val="35000"/>
                  </a:schemeClr>
                </a:solidFill>
                <a:latin typeface="+mj-lt"/>
                <a:ea typeface="+mn-ea"/>
                <a:cs typeface="MS PGothic" charset="0"/>
              </a:rPr>
              <a:t>*** Getest bij proefpersonen waarbij de vochtwaarden van de huid na perioden van 8 uur gemeten werden. De huid van 100% van de proefpersonen toonde significant hogere vochtwaarden na 8 uur vergeleken met voor de behandeling.</a:t>
            </a:r>
            <a:endParaRPr lang="en-US" sz="900" dirty="0">
              <a:solidFill>
                <a:schemeClr val="tx1">
                  <a:lumMod val="65000"/>
                  <a:lumOff val="35000"/>
                </a:schemeClr>
              </a:solidFill>
              <a:latin typeface="+mj-lt"/>
              <a:ea typeface="+mn-ea"/>
              <a:cs typeface="MS PGothic" charset="0"/>
            </a:endParaRPr>
          </a:p>
        </p:txBody>
      </p:sp>
      <p:pic>
        <p:nvPicPr>
          <p:cNvPr id="4506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688" y="1817688"/>
            <a:ext cx="1274762"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81927"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EAE7AF4-1082-4003-BBC3-28FF9B074B31}" type="slidenum">
              <a:rPr lang="en-US" altLang="nl-BE" sz="1200">
                <a:solidFill>
                  <a:srgbClr val="595959"/>
                </a:solidFill>
              </a:rPr>
              <a:pPr/>
              <a:t>39</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7"/>
          <p:cNvSpPr txBox="1">
            <a:spLocks noChangeArrowheads="1"/>
          </p:cNvSpPr>
          <p:nvPr/>
        </p:nvSpPr>
        <p:spPr bwMode="auto">
          <a:xfrm>
            <a:off x="685800" y="2540000"/>
            <a:ext cx="7924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GB" altLang="nl-BE">
                <a:solidFill>
                  <a:srgbClr val="595959"/>
                </a:solidFill>
              </a:rPr>
              <a:t>De SKIN Flow is een geweldige en makkelijke structuur om een prachtig product goed over te brengen.</a:t>
            </a:r>
          </a:p>
          <a:p>
            <a:pPr eaLnBrk="1" hangingPunct="1">
              <a:buFont typeface="Arial" pitchFamily="34" charset="0"/>
              <a:buChar char="•"/>
            </a:pPr>
            <a:endParaRPr lang="en-GB" altLang="nl-BE">
              <a:solidFill>
                <a:srgbClr val="595959"/>
              </a:solidFill>
            </a:endParaRPr>
          </a:p>
          <a:p>
            <a:pPr eaLnBrk="1" hangingPunct="1"/>
            <a:r>
              <a:rPr lang="en-GB" altLang="nl-BE">
                <a:solidFill>
                  <a:srgbClr val="595959"/>
                </a:solidFill>
              </a:rPr>
              <a:t>Makkelijk, omdat het voor iedereen </a:t>
            </a:r>
            <a:r>
              <a:rPr lang="en-GB" altLang="nl-BE" b="1">
                <a:solidFill>
                  <a:srgbClr val="595959"/>
                </a:solidFill>
              </a:rPr>
              <a:t>dupliceerbaar</a:t>
            </a:r>
            <a:r>
              <a:rPr lang="en-GB" altLang="nl-BE">
                <a:solidFill>
                  <a:srgbClr val="595959"/>
                </a:solidFill>
              </a:rPr>
              <a:t> is.</a:t>
            </a:r>
          </a:p>
          <a:p>
            <a:pPr eaLnBrk="1" hangingPunct="1">
              <a:buFont typeface="Arial" pitchFamily="34" charset="0"/>
              <a:buChar char="•"/>
            </a:pPr>
            <a:endParaRPr lang="en-GB" altLang="nl-BE">
              <a:solidFill>
                <a:srgbClr val="595959"/>
              </a:solidFill>
            </a:endParaRPr>
          </a:p>
          <a:p>
            <a:pPr eaLnBrk="1" hangingPunct="1"/>
            <a:r>
              <a:rPr lang="en-GB" altLang="nl-BE">
                <a:solidFill>
                  <a:srgbClr val="595959"/>
                </a:solidFill>
              </a:rPr>
              <a:t>Geweldig, omdat het vooral een plezier is om met deze mooie producten te werken.</a:t>
            </a:r>
          </a:p>
        </p:txBody>
      </p:sp>
      <p:sp>
        <p:nvSpPr>
          <p:cNvPr id="20484" name="TextBox 7"/>
          <p:cNvSpPr txBox="1">
            <a:spLocks noChangeArrowheads="1"/>
          </p:cNvSpPr>
          <p:nvPr/>
        </p:nvSpPr>
        <p:spPr bwMode="auto">
          <a:xfrm>
            <a:off x="0" y="133191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nl-NL" altLang="nl-BE" sz="3600">
                <a:solidFill>
                  <a:srgbClr val="595959"/>
                </a:solidFill>
              </a:rPr>
              <a:t>Wat is de SKIN FLOW?</a:t>
            </a:r>
          </a:p>
        </p:txBody>
      </p:sp>
      <p:sp>
        <p:nvSpPr>
          <p:cNvPr id="20485"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E5CFCEF-8BE9-466A-8BF7-365361AEACC1}" type="slidenum">
              <a:rPr lang="en-US" altLang="nl-BE" sz="1200">
                <a:solidFill>
                  <a:srgbClr val="898989"/>
                </a:solidFill>
              </a:rPr>
              <a:pPr/>
              <a:t>4</a:t>
            </a:fld>
            <a:endParaRPr lang="en-US" altLang="nl-BE" sz="1200">
              <a:solidFill>
                <a:srgbClr val="898989"/>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fade">
                                      <p:cBhvr>
                                        <p:cTn id="7" dur="2000"/>
                                        <p:tgtEl>
                                          <p:spTgt spid="32772">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2772">
                                            <p:txEl>
                                              <p:pRg st="2" end="2"/>
                                            </p:txEl>
                                          </p:spTgt>
                                        </p:tgtEl>
                                        <p:attrNameLst>
                                          <p:attrName>style.visibility</p:attrName>
                                        </p:attrNameLst>
                                      </p:cBhvr>
                                      <p:to>
                                        <p:strVal val="visible"/>
                                      </p:to>
                                    </p:set>
                                    <p:animEffect transition="in" filter="fade">
                                      <p:cBhvr>
                                        <p:cTn id="11" dur="2000"/>
                                        <p:tgtEl>
                                          <p:spTgt spid="32772">
                                            <p:txEl>
                                              <p:pRg st="2" end="2"/>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2772">
                                            <p:txEl>
                                              <p:pRg st="4" end="4"/>
                                            </p:txEl>
                                          </p:spTgt>
                                        </p:tgtEl>
                                        <p:attrNameLst>
                                          <p:attrName>style.visibility</p:attrName>
                                        </p:attrNameLst>
                                      </p:cBhvr>
                                      <p:to>
                                        <p:strVal val="visible"/>
                                      </p:to>
                                    </p:set>
                                    <p:animEffect transition="in" filter="fade">
                                      <p:cBhvr>
                                        <p:cTn id="15" dur="2000"/>
                                        <p:tgtEl>
                                          <p:spTgt spid="327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1"/>
          <p:cNvSpPr>
            <a:spLocks noChangeArrowheads="1"/>
          </p:cNvSpPr>
          <p:nvPr/>
        </p:nvSpPr>
        <p:spPr bwMode="auto">
          <a:xfrm>
            <a:off x="0" y="1639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nl-NL" altLang="nl-BE" sz="3600">
                <a:solidFill>
                  <a:srgbClr val="595959"/>
                </a:solidFill>
              </a:rPr>
              <a:t>Speciaal Ingrediënt: Spilanthes Acmella</a:t>
            </a:r>
          </a:p>
        </p:txBody>
      </p:sp>
      <p:sp>
        <p:nvSpPr>
          <p:cNvPr id="3" name="TextBox 2"/>
          <p:cNvSpPr txBox="1"/>
          <p:nvPr/>
        </p:nvSpPr>
        <p:spPr>
          <a:xfrm>
            <a:off x="457200" y="2690813"/>
            <a:ext cx="5105400" cy="2185987"/>
          </a:xfrm>
          <a:prstGeom prst="rect">
            <a:avLst/>
          </a:prstGeom>
          <a:noFill/>
        </p:spPr>
        <p:txBody>
          <a:bodyPr>
            <a:spAutoFit/>
          </a:bodyPr>
          <a:lstStyle/>
          <a:p>
            <a:pPr eaLnBrk="1" hangingPunct="1">
              <a:defRPr/>
            </a:pPr>
            <a:r>
              <a:rPr lang="nl-NL" dirty="0">
                <a:solidFill>
                  <a:schemeClr val="tx1">
                    <a:lumMod val="65000"/>
                    <a:lumOff val="35000"/>
                  </a:schemeClr>
                </a:solidFill>
                <a:latin typeface="+mj-lt"/>
                <a:ea typeface="+mn-ea"/>
                <a:cs typeface="Arial" panose="020B0604020202020204" pitchFamily="34" charset="0"/>
              </a:rPr>
              <a:t>Ook wel: Champagneblad of ABC kruid</a:t>
            </a:r>
          </a:p>
          <a:p>
            <a:pPr eaLnBrk="1" hangingPunct="1">
              <a:defRPr/>
            </a:pPr>
            <a:endParaRPr lang="nl-NL" dirty="0">
              <a:solidFill>
                <a:schemeClr val="tx1">
                  <a:lumMod val="65000"/>
                  <a:lumOff val="35000"/>
                </a:schemeClr>
              </a:solidFill>
              <a:latin typeface="+mj-lt"/>
              <a:ea typeface="+mn-ea"/>
              <a:cs typeface="Arial" panose="020B0604020202020204" pitchFamily="34" charset="0"/>
            </a:endParaRPr>
          </a:p>
          <a:p>
            <a:pPr marL="285750" indent="-285750" eaLnBrk="1" hangingPunct="1">
              <a:spcAft>
                <a:spcPts val="1200"/>
              </a:spcAft>
              <a:buFont typeface="Arial" panose="020B0604020202020204" pitchFamily="34" charset="0"/>
              <a:buChar char="•"/>
              <a:defRPr/>
            </a:pPr>
            <a:r>
              <a:rPr lang="nl-NL" dirty="0">
                <a:solidFill>
                  <a:schemeClr val="tx1">
                    <a:lumMod val="65000"/>
                    <a:lumOff val="35000"/>
                  </a:schemeClr>
                </a:solidFill>
                <a:latin typeface="+mj-lt"/>
                <a:ea typeface="+mn-ea"/>
                <a:cs typeface="Arial" panose="020B0604020202020204" pitchFamily="34" charset="0"/>
              </a:rPr>
              <a:t>Het reduceert de intensiteit van het samentrekken van de spieren waardoor mimiek-rimpels ontspannen = </a:t>
            </a:r>
            <a:r>
              <a:rPr lang="nl-NL" dirty="0" err="1">
                <a:solidFill>
                  <a:schemeClr val="tx1">
                    <a:lumMod val="65000"/>
                    <a:lumOff val="35000"/>
                  </a:schemeClr>
                </a:solidFill>
                <a:latin typeface="+mj-lt"/>
                <a:ea typeface="+mn-ea"/>
                <a:cs typeface="Arial" panose="020B0604020202020204" pitchFamily="34" charset="0"/>
              </a:rPr>
              <a:t>botox</a:t>
            </a:r>
            <a:r>
              <a:rPr lang="nl-NL" dirty="0">
                <a:solidFill>
                  <a:schemeClr val="tx1">
                    <a:lumMod val="65000"/>
                    <a:lumOff val="35000"/>
                  </a:schemeClr>
                </a:solidFill>
                <a:latin typeface="+mj-lt"/>
                <a:ea typeface="+mn-ea"/>
                <a:cs typeface="Arial" panose="020B0604020202020204" pitchFamily="34" charset="0"/>
              </a:rPr>
              <a:t> effect</a:t>
            </a:r>
          </a:p>
          <a:p>
            <a:pPr marL="285750" indent="-285750" eaLnBrk="1" hangingPunct="1">
              <a:spcAft>
                <a:spcPts val="1200"/>
              </a:spcAft>
              <a:buFont typeface="Arial" panose="020B0604020202020204" pitchFamily="34" charset="0"/>
              <a:buChar char="•"/>
              <a:defRPr/>
            </a:pPr>
            <a:r>
              <a:rPr lang="nl-NL" dirty="0">
                <a:solidFill>
                  <a:schemeClr val="tx1">
                    <a:lumMod val="65000"/>
                    <a:lumOff val="35000"/>
                  </a:schemeClr>
                </a:solidFill>
                <a:latin typeface="+mj-lt"/>
                <a:ea typeface="+mn-ea"/>
                <a:cs typeface="Arial" panose="020B0604020202020204" pitchFamily="34" charset="0"/>
              </a:rPr>
              <a:t>Gezichtsuitdrukkingen blijven, terwijl lijntjes worden afgezwakt</a:t>
            </a:r>
          </a:p>
        </p:txBody>
      </p:sp>
      <p:pic>
        <p:nvPicPr>
          <p:cNvPr id="829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700" y="3886200"/>
            <a:ext cx="28384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50" name="Tijdelijke aanduiding voor dia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5CF203C-8FD4-4D3C-9660-9D92E26A7B93}" type="slidenum">
              <a:rPr lang="en-US" altLang="nl-BE" sz="1200">
                <a:solidFill>
                  <a:srgbClr val="595959"/>
                </a:solidFill>
              </a:rPr>
              <a:pPr/>
              <a:t>40</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1"/>
          <p:cNvSpPr>
            <a:spLocks noChangeArrowheads="1"/>
          </p:cNvSpPr>
          <p:nvPr/>
        </p:nvSpPr>
        <p:spPr bwMode="auto">
          <a:xfrm>
            <a:off x="1908175" y="431800"/>
            <a:ext cx="7235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GB" altLang="nl-BE" dirty="0" err="1" smtClean="0">
                <a:solidFill>
                  <a:srgbClr val="4BACC6"/>
                </a:solidFill>
                <a:latin typeface="+mj-lt"/>
              </a:rPr>
              <a:t>Stap</a:t>
            </a:r>
            <a:r>
              <a:rPr lang="en-GB" altLang="nl-BE" dirty="0" smtClean="0">
                <a:solidFill>
                  <a:srgbClr val="4BACC6"/>
                </a:solidFill>
                <a:latin typeface="+mj-lt"/>
              </a:rPr>
              <a:t> 5 </a:t>
            </a:r>
            <a:r>
              <a:rPr lang="en-GB" altLang="nl-BE" dirty="0" err="1" smtClean="0">
                <a:solidFill>
                  <a:srgbClr val="4BACC6"/>
                </a:solidFill>
                <a:latin typeface="+mj-lt"/>
              </a:rPr>
              <a:t>Hydrateren</a:t>
            </a:r>
            <a:r>
              <a:rPr lang="en-GB" altLang="nl-BE" dirty="0" smtClean="0">
                <a:solidFill>
                  <a:srgbClr val="4BACC6"/>
                </a:solidFill>
                <a:latin typeface="+mj-lt"/>
              </a:rPr>
              <a:t>    </a:t>
            </a:r>
          </a:p>
          <a:p>
            <a:pPr eaLnBrk="1" hangingPunct="1">
              <a:defRPr/>
            </a:pPr>
            <a:r>
              <a:rPr lang="en-GB" altLang="nl-BE" sz="3600" dirty="0" smtClean="0">
                <a:solidFill>
                  <a:schemeClr val="tx1">
                    <a:lumMod val="65000"/>
                    <a:lumOff val="35000"/>
                  </a:schemeClr>
                </a:solidFill>
                <a:latin typeface="+mj-lt"/>
              </a:rPr>
              <a:t>SPF30 </a:t>
            </a:r>
            <a:r>
              <a:rPr lang="en-GB" altLang="nl-BE" sz="3600" dirty="0" err="1" smtClean="0">
                <a:solidFill>
                  <a:schemeClr val="tx1">
                    <a:lumMod val="65000"/>
                    <a:lumOff val="35000"/>
                  </a:schemeClr>
                </a:solidFill>
                <a:latin typeface="+mj-lt"/>
              </a:rPr>
              <a:t>Beschermende</a:t>
            </a:r>
            <a:r>
              <a:rPr lang="en-GB" altLang="nl-BE" sz="3600" dirty="0" smtClean="0">
                <a:solidFill>
                  <a:schemeClr val="tx1">
                    <a:lumMod val="65000"/>
                    <a:lumOff val="35000"/>
                  </a:schemeClr>
                </a:solidFill>
                <a:latin typeface="+mj-lt"/>
              </a:rPr>
              <a:t> Moisturiser</a:t>
            </a:r>
          </a:p>
        </p:txBody>
      </p:sp>
      <p:sp>
        <p:nvSpPr>
          <p:cNvPr id="83972" name="Rectangle 2"/>
          <p:cNvSpPr>
            <a:spLocks noChangeArrowheads="1"/>
          </p:cNvSpPr>
          <p:nvPr/>
        </p:nvSpPr>
        <p:spPr bwMode="auto">
          <a:xfrm>
            <a:off x="228600" y="1905000"/>
            <a:ext cx="6497638"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1200"/>
              </a:spcAft>
            </a:pPr>
            <a:r>
              <a:rPr lang="nl-NL" altLang="nl-BE" sz="2000">
                <a:solidFill>
                  <a:srgbClr val="595959"/>
                </a:solidFill>
              </a:rPr>
              <a:t>Langdurige hydratatie maakt de huid glad en zacht. Biedt een breed spectrum UVA/UVB bescherming.</a:t>
            </a:r>
          </a:p>
          <a:p>
            <a:pPr eaLnBrk="1" hangingPunct="1">
              <a:spcAft>
                <a:spcPts val="1200"/>
              </a:spcAft>
              <a:buFont typeface="Arial" pitchFamily="34" charset="0"/>
              <a:buChar char="•"/>
            </a:pPr>
            <a:r>
              <a:rPr lang="nl-NL" altLang="nl-BE" sz="1800">
                <a:solidFill>
                  <a:srgbClr val="595959"/>
                </a:solidFill>
              </a:rPr>
              <a:t>Helpt de zichtbaarheid van fijne lijntjes en rimpels in slechts 7 dagen te verminderen.*</a:t>
            </a:r>
          </a:p>
          <a:p>
            <a:pPr eaLnBrk="1" hangingPunct="1">
              <a:spcAft>
                <a:spcPts val="1200"/>
              </a:spcAft>
              <a:buFont typeface="Arial" pitchFamily="34" charset="0"/>
              <a:buChar char="•"/>
            </a:pPr>
            <a:r>
              <a:rPr lang="nl-NL" altLang="nl-BE" sz="1800">
                <a:solidFill>
                  <a:srgbClr val="595959"/>
                </a:solidFill>
              </a:rPr>
              <a:t>Verdubbelt de vochtwaarden van de huid gedurende 8 uur.**</a:t>
            </a:r>
          </a:p>
          <a:p>
            <a:pPr eaLnBrk="1" hangingPunct="1">
              <a:spcAft>
                <a:spcPts val="1200"/>
              </a:spcAft>
              <a:buFont typeface="Arial" pitchFamily="34" charset="0"/>
              <a:buChar char="•"/>
            </a:pPr>
            <a:r>
              <a:rPr lang="nl-NL" altLang="nl-BE" sz="1800">
                <a:solidFill>
                  <a:srgbClr val="595959"/>
                </a:solidFill>
              </a:rPr>
              <a:t>De huid ziet er stralend uit en voelt zachter en gladder in slechts 7 dagen.**</a:t>
            </a:r>
          </a:p>
          <a:p>
            <a:pPr eaLnBrk="1" hangingPunct="1">
              <a:spcAft>
                <a:spcPts val="1200"/>
              </a:spcAft>
              <a:buFont typeface="Arial" pitchFamily="34" charset="0"/>
              <a:buChar char="•"/>
            </a:pPr>
            <a:r>
              <a:rPr lang="nl-NL" altLang="nl-BE" sz="1800">
                <a:solidFill>
                  <a:srgbClr val="595959"/>
                </a:solidFill>
              </a:rPr>
              <a:t>Biedt een breed spectrum aan UVA/UVB bescherming.</a:t>
            </a:r>
          </a:p>
          <a:p>
            <a:pPr eaLnBrk="1" hangingPunct="1">
              <a:spcAft>
                <a:spcPts val="1200"/>
              </a:spcAft>
              <a:buFont typeface="Arial" pitchFamily="34" charset="0"/>
              <a:buChar char="•"/>
            </a:pPr>
            <a:r>
              <a:rPr lang="nl-NL" altLang="nl-BE" sz="1800">
                <a:solidFill>
                  <a:srgbClr val="595959"/>
                </a:solidFill>
              </a:rPr>
              <a:t>Dermatologisch getest.</a:t>
            </a:r>
            <a:endParaRPr lang="en-US" altLang="nl-BE" sz="1800">
              <a:solidFill>
                <a:srgbClr val="595959"/>
              </a:solidFill>
            </a:endParaRPr>
          </a:p>
        </p:txBody>
      </p:sp>
      <p:sp>
        <p:nvSpPr>
          <p:cNvPr id="6" name="Rectangle 5"/>
          <p:cNvSpPr/>
          <p:nvPr/>
        </p:nvSpPr>
        <p:spPr>
          <a:xfrm>
            <a:off x="274638" y="5921375"/>
            <a:ext cx="7269162" cy="784225"/>
          </a:xfrm>
          <a:prstGeom prst="rect">
            <a:avLst/>
          </a:prstGeom>
        </p:spPr>
        <p:txBody>
          <a:bodyPr>
            <a:spAutoFit/>
          </a:bodyPr>
          <a:lstStyle/>
          <a:p>
            <a:pPr eaLnBrk="1" hangingPunct="1">
              <a:defRPr/>
            </a:pPr>
            <a:r>
              <a:rPr lang="nl-NL" sz="900" dirty="0">
                <a:solidFill>
                  <a:schemeClr val="tx1">
                    <a:lumMod val="65000"/>
                    <a:lumOff val="35000"/>
                  </a:schemeClr>
                </a:solidFill>
                <a:ea typeface="+mn-ea"/>
                <a:cs typeface="MS PGothic" charset="0"/>
              </a:rPr>
              <a:t>* Klinisch getest bij proefpersonen op de ruwheid van de huid gemeten door Visioscan en Reverse Photo Engineering na 0, 7 en 42 dagen.</a:t>
            </a:r>
          </a:p>
          <a:p>
            <a:pPr eaLnBrk="1" hangingPunct="1">
              <a:defRPr/>
            </a:pPr>
            <a:r>
              <a:rPr lang="nl-NL" sz="900" dirty="0">
                <a:solidFill>
                  <a:schemeClr val="tx1">
                    <a:lumMod val="65000"/>
                    <a:lumOff val="35000"/>
                  </a:schemeClr>
                </a:solidFill>
                <a:ea typeface="+mn-ea"/>
                <a:cs typeface="MS PGothic" charset="0"/>
              </a:rPr>
              <a:t>** Getest bij proefpersonen waarbij de vochtwaarden van de huid na perioden van 8 uur gemeten werden. De huid van 100% van de proefpersonen toonde significant hogere vochtwaarden na acht uur vergeleken met voor de behandeling.</a:t>
            </a:r>
          </a:p>
          <a:p>
            <a:pPr eaLnBrk="1" hangingPunct="1">
              <a:defRPr/>
            </a:pPr>
            <a:r>
              <a:rPr lang="nl-NL" sz="900" dirty="0">
                <a:solidFill>
                  <a:schemeClr val="tx1">
                    <a:lumMod val="65000"/>
                    <a:lumOff val="35000"/>
                  </a:schemeClr>
                </a:solidFill>
                <a:ea typeface="+mn-ea"/>
                <a:cs typeface="MS PGothic" charset="0"/>
              </a:rPr>
              <a:t>*** Getest bij proefpersonen en gemeten door een visueel expert na vier en zeven dagen. Gemiddeld was er een verschil van 46% waarneembaar in de huid van proefpersonen over de verschillende geteste parameters.</a:t>
            </a:r>
            <a:endParaRPr lang="en-US" sz="900" dirty="0">
              <a:solidFill>
                <a:schemeClr val="tx1">
                  <a:lumMod val="65000"/>
                  <a:lumOff val="35000"/>
                </a:schemeClr>
              </a:solidFill>
              <a:ea typeface="+mn-ea"/>
              <a:cs typeface="MS PGothic" charset="0"/>
            </a:endParaRPr>
          </a:p>
        </p:txBody>
      </p:sp>
      <p:pic>
        <p:nvPicPr>
          <p:cNvPr id="471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6313" y="1916113"/>
            <a:ext cx="1206500" cy="37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83975"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88C48D1-7BA1-4048-BA30-125C2A58CF54}" type="slidenum">
              <a:rPr lang="en-US" altLang="nl-BE" sz="1200">
                <a:solidFill>
                  <a:srgbClr val="595959"/>
                </a:solidFill>
              </a:rPr>
              <a:pPr/>
              <a:t>41</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1"/>
          <p:cNvSpPr>
            <a:spLocks noChangeArrowheads="1"/>
          </p:cNvSpPr>
          <p:nvPr/>
        </p:nvSpPr>
        <p:spPr bwMode="auto">
          <a:xfrm>
            <a:off x="1908175" y="431800"/>
            <a:ext cx="7235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GB" altLang="nl-BE">
                <a:solidFill>
                  <a:srgbClr val="4BACC6"/>
                </a:solidFill>
              </a:rPr>
              <a:t>Stap 5 Hydrateren    </a:t>
            </a:r>
          </a:p>
          <a:p>
            <a:pPr eaLnBrk="1" hangingPunct="1"/>
            <a:r>
              <a:rPr lang="en-GB" altLang="nl-BE" sz="3600">
                <a:solidFill>
                  <a:srgbClr val="595959"/>
                </a:solidFill>
              </a:rPr>
              <a:t>Herstellende Nachtcrème </a:t>
            </a:r>
          </a:p>
        </p:txBody>
      </p:sp>
      <p:sp>
        <p:nvSpPr>
          <p:cNvPr id="84996" name="Rectangle 2"/>
          <p:cNvSpPr>
            <a:spLocks noChangeArrowheads="1"/>
          </p:cNvSpPr>
          <p:nvPr/>
        </p:nvSpPr>
        <p:spPr bwMode="auto">
          <a:xfrm>
            <a:off x="238125" y="2082800"/>
            <a:ext cx="738187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1200"/>
              </a:spcAft>
            </a:pPr>
            <a:r>
              <a:rPr lang="nl-NL" altLang="nl-BE" sz="1800">
                <a:solidFill>
                  <a:srgbClr val="595959"/>
                </a:solidFill>
              </a:rPr>
              <a:t>De rijke luxe crème helpt de huid </a:t>
            </a:r>
            <a:r>
              <a:rPr lang="nl-NL" altLang="nl-NL" sz="1800">
                <a:solidFill>
                  <a:srgbClr val="595959"/>
                </a:solidFill>
              </a:rPr>
              <a:t>‘</a:t>
            </a:r>
            <a:r>
              <a:rPr lang="nl-NL" altLang="nl-BE" sz="1800">
                <a:solidFill>
                  <a:srgbClr val="595959"/>
                </a:solidFill>
              </a:rPr>
              <a:t>s nachts te hydrateren. De lange termijn hydratatie laat je ontwaken met een zachtere gladdere huid.</a:t>
            </a:r>
            <a:endParaRPr lang="en-US" altLang="nl-BE" sz="1800">
              <a:solidFill>
                <a:srgbClr val="595959"/>
              </a:solidFill>
            </a:endParaRPr>
          </a:p>
          <a:p>
            <a:pPr eaLnBrk="1" hangingPunct="1">
              <a:spcAft>
                <a:spcPts val="1200"/>
              </a:spcAft>
              <a:buFont typeface="Arial" pitchFamily="34" charset="0"/>
              <a:buChar char="•"/>
            </a:pPr>
            <a:r>
              <a:rPr lang="nl-NL" altLang="nl-BE" sz="1800">
                <a:solidFill>
                  <a:srgbClr val="595959"/>
                </a:solidFill>
              </a:rPr>
              <a:t>Helpt de zichtbaarheid van fijne lijntjes en rimpels te verminderen in slechts 7 dagen.*</a:t>
            </a:r>
          </a:p>
          <a:p>
            <a:pPr eaLnBrk="1" hangingPunct="1">
              <a:spcAft>
                <a:spcPts val="1200"/>
              </a:spcAft>
              <a:buFont typeface="Arial" pitchFamily="34" charset="0"/>
              <a:buChar char="•"/>
            </a:pPr>
            <a:r>
              <a:rPr lang="nl-NL" altLang="nl-BE" sz="1800">
                <a:solidFill>
                  <a:srgbClr val="595959"/>
                </a:solidFill>
              </a:rPr>
              <a:t>Klinisch getest en aangetoond dat je huid er in slechts 7 dagen gladder uitziet en zachter aanvoelt.**</a:t>
            </a:r>
          </a:p>
          <a:p>
            <a:pPr eaLnBrk="1" hangingPunct="1">
              <a:spcAft>
                <a:spcPts val="1200"/>
              </a:spcAft>
              <a:buFont typeface="Arial" pitchFamily="34" charset="0"/>
              <a:buChar char="•"/>
            </a:pPr>
            <a:r>
              <a:rPr lang="nl-NL" altLang="nl-BE" sz="1800">
                <a:solidFill>
                  <a:srgbClr val="595959"/>
                </a:solidFill>
              </a:rPr>
              <a:t>Klinisch getest en aangetoond dat de vochtwaarden van de huid gedurende 8 uur verdubbeld waren.***</a:t>
            </a:r>
          </a:p>
          <a:p>
            <a:pPr eaLnBrk="1" hangingPunct="1">
              <a:spcAft>
                <a:spcPts val="1200"/>
              </a:spcAft>
              <a:buFont typeface="Arial" pitchFamily="34" charset="0"/>
              <a:buChar char="•"/>
            </a:pPr>
            <a:r>
              <a:rPr lang="nl-NL" altLang="nl-BE" sz="1800">
                <a:solidFill>
                  <a:srgbClr val="595959"/>
                </a:solidFill>
              </a:rPr>
              <a:t>Geen toegevoegde parabenen. Dermatologisch getest.ca</a:t>
            </a:r>
          </a:p>
          <a:p>
            <a:pPr eaLnBrk="1" hangingPunct="1">
              <a:spcAft>
                <a:spcPts val="600"/>
              </a:spcAft>
            </a:pPr>
            <a:endParaRPr lang="en-US" altLang="nl-BE" sz="1800">
              <a:solidFill>
                <a:srgbClr val="595959"/>
              </a:solidFill>
            </a:endParaRPr>
          </a:p>
        </p:txBody>
      </p:sp>
      <p:sp>
        <p:nvSpPr>
          <p:cNvPr id="6" name="Rectangle 5"/>
          <p:cNvSpPr/>
          <p:nvPr/>
        </p:nvSpPr>
        <p:spPr>
          <a:xfrm>
            <a:off x="263525" y="6059488"/>
            <a:ext cx="7356475" cy="646112"/>
          </a:xfrm>
          <a:prstGeom prst="rect">
            <a:avLst/>
          </a:prstGeom>
        </p:spPr>
        <p:txBody>
          <a:bodyPr>
            <a:spAutoFit/>
          </a:bodyPr>
          <a:lstStyle/>
          <a:p>
            <a:pPr marL="171450" indent="-171450" eaLnBrk="1" hangingPunct="1">
              <a:buFont typeface="Arial" pitchFamily="34" charset="0"/>
              <a:buChar char="•"/>
              <a:defRPr/>
            </a:pPr>
            <a:r>
              <a:rPr lang="nl-NL" sz="900" dirty="0">
                <a:solidFill>
                  <a:schemeClr val="tx1">
                    <a:lumMod val="65000"/>
                    <a:lumOff val="35000"/>
                  </a:schemeClr>
                </a:solidFill>
                <a:ea typeface="+mn-ea"/>
                <a:cs typeface="MS PGothic" charset="0"/>
              </a:rPr>
              <a:t>Klinisch getest bij proefpersonen op oneffenheden van de huid, gemeten door Visioscan en Reverse Photo Engineering na 0, 7 en 42 dagen</a:t>
            </a:r>
          </a:p>
          <a:p>
            <a:pPr eaLnBrk="1" hangingPunct="1">
              <a:defRPr/>
            </a:pPr>
            <a:r>
              <a:rPr lang="nl-NL" sz="900" dirty="0">
                <a:solidFill>
                  <a:schemeClr val="tx1">
                    <a:lumMod val="65000"/>
                    <a:lumOff val="35000"/>
                  </a:schemeClr>
                </a:solidFill>
                <a:ea typeface="+mn-ea"/>
                <a:cs typeface="MS PGothic" charset="0"/>
              </a:rPr>
              <a:t>** Getest bij proefpersonen op de gladheid, zachtheid, glans en uitstraling gemeten door een visueel expert na twee, vier en zeven dagen.</a:t>
            </a:r>
          </a:p>
          <a:p>
            <a:pPr eaLnBrk="1" hangingPunct="1">
              <a:defRPr/>
            </a:pPr>
            <a:r>
              <a:rPr lang="nl-NL" sz="900" dirty="0">
                <a:solidFill>
                  <a:schemeClr val="tx1">
                    <a:lumMod val="65000"/>
                    <a:lumOff val="35000"/>
                  </a:schemeClr>
                </a:solidFill>
                <a:ea typeface="+mn-ea"/>
                <a:cs typeface="MS PGothic" charset="0"/>
              </a:rPr>
              <a:t>*** Getest bij proefpersonen waarbij de vochtwaarden van de huid na perioden van acht uur gemeten werden. De huid van 100% van de proefpersonen toonde verdubbelde vochtwaarden na acht uur vergeleken met voor de behandeling.</a:t>
            </a:r>
            <a:r>
              <a:rPr lang="en-US" sz="900" dirty="0">
                <a:solidFill>
                  <a:schemeClr val="tx1">
                    <a:lumMod val="65000"/>
                    <a:lumOff val="35000"/>
                  </a:schemeClr>
                </a:solidFill>
                <a:ea typeface="+mn-ea"/>
                <a:cs typeface="MS PGothic" charset="0"/>
              </a:rPr>
              <a:t>.</a:t>
            </a:r>
          </a:p>
        </p:txBody>
      </p:sp>
      <p:pic>
        <p:nvPicPr>
          <p:cNvPr id="849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613" y="1828800"/>
            <a:ext cx="1162050" cy="389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9"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A6481A4D-512B-402A-B283-975F1918EC16}" type="slidenum">
              <a:rPr lang="en-US" altLang="nl-BE" sz="1200">
                <a:solidFill>
                  <a:srgbClr val="595959"/>
                </a:solidFill>
              </a:rPr>
              <a:pPr/>
              <a:t>42</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1"/>
          <p:cNvSpPr>
            <a:spLocks noChangeArrowheads="1"/>
          </p:cNvSpPr>
          <p:nvPr/>
        </p:nvSpPr>
        <p:spPr bwMode="auto">
          <a:xfrm>
            <a:off x="0" y="1473200"/>
            <a:ext cx="906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en-GB" altLang="nl-BE" sz="3600" dirty="0" smtClean="0">
                <a:solidFill>
                  <a:schemeClr val="tx1">
                    <a:lumMod val="65000"/>
                    <a:lumOff val="35000"/>
                  </a:schemeClr>
                </a:solidFill>
                <a:latin typeface="+mj-lt"/>
              </a:rPr>
              <a:t>En? </a:t>
            </a:r>
            <a:r>
              <a:rPr lang="en-GB" altLang="nl-BE" sz="3600" dirty="0" err="1" smtClean="0">
                <a:solidFill>
                  <a:schemeClr val="tx1">
                    <a:lumMod val="65000"/>
                    <a:lumOff val="35000"/>
                  </a:schemeClr>
                </a:solidFill>
                <a:latin typeface="+mj-lt"/>
              </a:rPr>
              <a:t>Zien</a:t>
            </a:r>
            <a:r>
              <a:rPr lang="en-GB" altLang="nl-BE" sz="3600" dirty="0" smtClean="0">
                <a:solidFill>
                  <a:schemeClr val="tx1">
                    <a:lumMod val="65000"/>
                    <a:lumOff val="35000"/>
                  </a:schemeClr>
                </a:solidFill>
                <a:latin typeface="+mj-lt"/>
              </a:rPr>
              <a:t> </a:t>
            </a:r>
            <a:r>
              <a:rPr lang="en-GB" altLang="nl-BE" sz="3600" dirty="0" err="1" smtClean="0">
                <a:solidFill>
                  <a:schemeClr val="tx1">
                    <a:lumMod val="65000"/>
                    <a:lumOff val="35000"/>
                  </a:schemeClr>
                </a:solidFill>
                <a:latin typeface="+mj-lt"/>
              </a:rPr>
              <a:t>jullie</a:t>
            </a:r>
            <a:r>
              <a:rPr lang="en-GB" altLang="nl-BE" sz="3600" dirty="0" smtClean="0">
                <a:solidFill>
                  <a:schemeClr val="tx1">
                    <a:lumMod val="65000"/>
                    <a:lumOff val="35000"/>
                  </a:schemeClr>
                </a:solidFill>
                <a:latin typeface="+mj-lt"/>
              </a:rPr>
              <a:t> al </a:t>
            </a:r>
            <a:r>
              <a:rPr lang="en-GB" altLang="nl-BE" sz="3600" dirty="0" err="1" smtClean="0">
                <a:solidFill>
                  <a:schemeClr val="tx1">
                    <a:lumMod val="65000"/>
                    <a:lumOff val="35000"/>
                  </a:schemeClr>
                </a:solidFill>
                <a:latin typeface="+mj-lt"/>
              </a:rPr>
              <a:t>resultaat</a:t>
            </a:r>
            <a:r>
              <a:rPr lang="en-GB" altLang="nl-BE" sz="3600" dirty="0" smtClean="0">
                <a:solidFill>
                  <a:schemeClr val="tx1">
                    <a:lumMod val="65000"/>
                    <a:lumOff val="35000"/>
                  </a:schemeClr>
                </a:solidFill>
                <a:latin typeface="+mj-lt"/>
              </a:rPr>
              <a:t>?</a:t>
            </a:r>
          </a:p>
        </p:txBody>
      </p:sp>
      <p:pic>
        <p:nvPicPr>
          <p:cNvPr id="860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606675"/>
            <a:ext cx="2671763" cy="3565525"/>
          </a:xfrm>
          <a:prstGeom prst="rect">
            <a:avLst/>
          </a:prstGeom>
          <a:noFill/>
          <a:ln w="9525">
            <a:solidFill>
              <a:srgbClr val="595959"/>
            </a:solidFill>
            <a:miter lim="800000"/>
            <a:headEnd/>
            <a:tailEnd/>
          </a:ln>
          <a:extLst>
            <a:ext uri="{909E8E84-426E-40DD-AFC4-6F175D3DCCD1}">
              <a14:hiddenFill xmlns:a14="http://schemas.microsoft.com/office/drawing/2010/main">
                <a:solidFill>
                  <a:schemeClr val="accent1"/>
                </a:solidFill>
              </a14:hiddenFill>
            </a:ext>
          </a:extLst>
        </p:spPr>
      </p:pic>
      <p:sp>
        <p:nvSpPr>
          <p:cNvPr id="86021"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6CF68C8-376F-4857-8C9F-9269583B781B}" type="slidenum">
              <a:rPr lang="en-US" altLang="nl-BE" sz="1200">
                <a:solidFill>
                  <a:srgbClr val="898989"/>
                </a:solidFill>
              </a:rPr>
              <a:pPr/>
              <a:t>43</a:t>
            </a:fld>
            <a:endParaRPr lang="en-US" altLang="nl-BE" sz="1200">
              <a:solidFill>
                <a:srgbClr val="898989"/>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919413"/>
            <a:ext cx="2809875" cy="279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2" name="TextBox 1"/>
          <p:cNvSpPr txBox="1">
            <a:spLocks noChangeArrowheads="1"/>
          </p:cNvSpPr>
          <p:nvPr/>
        </p:nvSpPr>
        <p:spPr bwMode="auto">
          <a:xfrm>
            <a:off x="1828800" y="5969000"/>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en-US" altLang="nl-BE" sz="3600" dirty="0" smtClean="0">
                <a:solidFill>
                  <a:schemeClr val="tx1">
                    <a:lumMod val="65000"/>
                    <a:lumOff val="35000"/>
                  </a:schemeClr>
                </a:solidFill>
                <a:latin typeface="+mj-lt"/>
              </a:rPr>
              <a:t>Do we have to say more?!</a:t>
            </a:r>
          </a:p>
        </p:txBody>
      </p:sp>
      <p:sp>
        <p:nvSpPr>
          <p:cNvPr id="89093" name="Title 1"/>
          <p:cNvSpPr txBox="1">
            <a:spLocks/>
          </p:cNvSpPr>
          <p:nvPr/>
        </p:nvSpPr>
        <p:spPr bwMode="auto">
          <a:xfrm>
            <a:off x="0" y="1524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defRPr/>
            </a:pPr>
            <a:r>
              <a:rPr lang="en-US" altLang="nl-BE" sz="3600" dirty="0" err="1" smtClean="0">
                <a:solidFill>
                  <a:schemeClr val="tx1">
                    <a:lumMod val="65000"/>
                    <a:lumOff val="35000"/>
                  </a:schemeClr>
                </a:solidFill>
                <a:latin typeface="+mj-lt"/>
              </a:rPr>
              <a:t>Waar</a:t>
            </a:r>
            <a:r>
              <a:rPr lang="en-US" altLang="nl-BE" sz="3600" dirty="0" smtClean="0">
                <a:solidFill>
                  <a:schemeClr val="tx1">
                    <a:lumMod val="65000"/>
                    <a:lumOff val="35000"/>
                  </a:schemeClr>
                </a:solidFill>
                <a:latin typeface="+mj-lt"/>
              </a:rPr>
              <a:t> is </a:t>
            </a:r>
            <a:r>
              <a:rPr lang="en-US" altLang="nl-BE" sz="3600" dirty="0" err="1" smtClean="0">
                <a:solidFill>
                  <a:schemeClr val="tx1">
                    <a:lumMod val="65000"/>
                    <a:lumOff val="35000"/>
                  </a:schemeClr>
                </a:solidFill>
                <a:latin typeface="+mj-lt"/>
              </a:rPr>
              <a:t>onze</a:t>
            </a:r>
            <a:r>
              <a:rPr lang="en-US" altLang="nl-BE" sz="3600" dirty="0" smtClean="0">
                <a:solidFill>
                  <a:schemeClr val="tx1">
                    <a:lumMod val="65000"/>
                    <a:lumOff val="35000"/>
                  </a:schemeClr>
                </a:solidFill>
                <a:latin typeface="+mj-lt"/>
              </a:rPr>
              <a:t> </a:t>
            </a:r>
            <a:r>
              <a:rPr lang="en-US" altLang="nl-BE" sz="3600" dirty="0" err="1" smtClean="0">
                <a:solidFill>
                  <a:schemeClr val="tx1">
                    <a:lumMod val="65000"/>
                    <a:lumOff val="35000"/>
                  </a:schemeClr>
                </a:solidFill>
                <a:latin typeface="+mj-lt"/>
              </a:rPr>
              <a:t>frisse</a:t>
            </a:r>
            <a:r>
              <a:rPr lang="en-US" altLang="nl-BE" sz="3600" dirty="0" smtClean="0">
                <a:solidFill>
                  <a:schemeClr val="tx1">
                    <a:lumMod val="65000"/>
                    <a:lumOff val="35000"/>
                  </a:schemeClr>
                </a:solidFill>
                <a:latin typeface="+mj-lt"/>
              </a:rPr>
              <a:t> </a:t>
            </a:r>
            <a:r>
              <a:rPr lang="en-US" altLang="nl-BE" sz="3600" dirty="0" err="1" smtClean="0">
                <a:solidFill>
                  <a:schemeClr val="tx1">
                    <a:lumMod val="65000"/>
                    <a:lumOff val="35000"/>
                  </a:schemeClr>
                </a:solidFill>
                <a:latin typeface="+mj-lt"/>
              </a:rPr>
              <a:t>stralende</a:t>
            </a:r>
            <a:r>
              <a:rPr lang="en-US" altLang="nl-BE" sz="3600" dirty="0" smtClean="0">
                <a:solidFill>
                  <a:schemeClr val="tx1">
                    <a:lumMod val="65000"/>
                    <a:lumOff val="35000"/>
                  </a:schemeClr>
                </a:solidFill>
                <a:latin typeface="+mj-lt"/>
              </a:rPr>
              <a:t> appel </a:t>
            </a:r>
            <a:r>
              <a:rPr lang="en-US" altLang="nl-BE" sz="3600" dirty="0" err="1" smtClean="0">
                <a:solidFill>
                  <a:schemeClr val="tx1">
                    <a:lumMod val="65000"/>
                    <a:lumOff val="35000"/>
                  </a:schemeClr>
                </a:solidFill>
                <a:latin typeface="+mj-lt"/>
              </a:rPr>
              <a:t>gebleven</a:t>
            </a:r>
            <a:r>
              <a:rPr lang="en-US" altLang="nl-BE" sz="3600" dirty="0" smtClean="0">
                <a:solidFill>
                  <a:schemeClr val="tx1">
                    <a:lumMod val="65000"/>
                    <a:lumOff val="35000"/>
                  </a:schemeClr>
                </a:solidFill>
                <a:latin typeface="+mj-lt"/>
              </a:rPr>
              <a:t>?</a:t>
            </a:r>
          </a:p>
        </p:txBody>
      </p:sp>
      <p:sp>
        <p:nvSpPr>
          <p:cNvPr id="88070"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F58431EB-331E-4628-ADA4-42347C896313}" type="slidenum">
              <a:rPr lang="en-US" altLang="nl-BE" sz="1200">
                <a:solidFill>
                  <a:srgbClr val="595959"/>
                </a:solidFill>
              </a:rPr>
              <a:pPr/>
              <a:t>44</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1"/>
          <p:cNvSpPr txBox="1">
            <a:spLocks noChangeArrowheads="1"/>
          </p:cNvSpPr>
          <p:nvPr/>
        </p:nvSpPr>
        <p:spPr bwMode="auto">
          <a:xfrm>
            <a:off x="2438400" y="685800"/>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nl-BE" sz="3600" dirty="0" err="1" smtClean="0">
                <a:solidFill>
                  <a:schemeClr val="tx1">
                    <a:lumMod val="65000"/>
                    <a:lumOff val="35000"/>
                  </a:schemeClr>
                </a:solidFill>
                <a:latin typeface="+mj-lt"/>
              </a:rPr>
              <a:t>Bestelbon</a:t>
            </a:r>
            <a:endParaRPr lang="en-US" altLang="nl-BE" sz="3600" dirty="0" smtClean="0">
              <a:solidFill>
                <a:schemeClr val="tx1">
                  <a:lumMod val="65000"/>
                  <a:lumOff val="35000"/>
                </a:schemeClr>
              </a:solidFill>
              <a:latin typeface="+mj-lt"/>
            </a:endParaRPr>
          </a:p>
        </p:txBody>
      </p:sp>
      <p:sp>
        <p:nvSpPr>
          <p:cNvPr id="90116"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BFB5A414-E917-4DA3-950D-A30EF4D84812}" type="slidenum">
              <a:rPr lang="en-US" altLang="nl-BE" sz="1200">
                <a:solidFill>
                  <a:srgbClr val="595959"/>
                </a:solidFill>
              </a:rPr>
              <a:pPr/>
              <a:t>45</a:t>
            </a:fld>
            <a:endParaRPr lang="en-US" altLang="nl-BE" sz="1200">
              <a:solidFill>
                <a:srgbClr val="595959"/>
              </a:solidFill>
            </a:endParaRPr>
          </a:p>
        </p:txBody>
      </p:sp>
      <p:pic>
        <p:nvPicPr>
          <p:cNvPr id="47111" name="Picture 7"/>
          <p:cNvPicPr>
            <a:picLocks noChangeAspect="1" noChangeArrowheads="1"/>
          </p:cNvPicPr>
          <p:nvPr/>
        </p:nvPicPr>
        <p:blipFill>
          <a:blip r:embed="rId5">
            <a:extLst>
              <a:ext uri="{28A0092B-C50C-407E-A947-70E740481C1C}">
                <a14:useLocalDpi xmlns:a14="http://schemas.microsoft.com/office/drawing/2010/main" val="0"/>
              </a:ext>
            </a:extLst>
          </a:blip>
          <a:srcRect l="1672" r="2"/>
          <a:stretch>
            <a:fillRect/>
          </a:stretch>
        </p:blipFill>
        <p:spPr bwMode="auto">
          <a:xfrm rot="-571344">
            <a:off x="619125" y="2252663"/>
            <a:ext cx="4479925" cy="32162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235075"/>
            <a:ext cx="3841750" cy="48672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9" name="Picture 9" descr="http://static.freepik.com/free-photo/facebook-ios-icon-psd_356-292935520.jpg"/>
          <p:cNvPicPr>
            <a:picLocks noChangeAspect="1" noChangeArrowheads="1"/>
          </p:cNvPicPr>
          <p:nvPr/>
        </p:nvPicPr>
        <p:blipFill>
          <a:blip r:embed="rId7">
            <a:extLst>
              <a:ext uri="{28A0092B-C50C-407E-A947-70E740481C1C}">
                <a14:useLocalDpi xmlns:a14="http://schemas.microsoft.com/office/drawing/2010/main" val="0"/>
              </a:ext>
            </a:extLst>
          </a:blip>
          <a:srcRect l="31451" r="29759"/>
          <a:stretch>
            <a:fillRect/>
          </a:stretch>
        </p:blipFill>
        <p:spPr bwMode="auto">
          <a:xfrm>
            <a:off x="3576638" y="5307013"/>
            <a:ext cx="1319212"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1"/>
          <p:cNvSpPr>
            <a:spLocks noChangeArrowheads="1"/>
          </p:cNvSpPr>
          <p:nvPr/>
        </p:nvSpPr>
        <p:spPr bwMode="auto">
          <a:xfrm>
            <a:off x="0" y="76041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en-GB" altLang="nl-BE" sz="3600" dirty="0" err="1" smtClean="0">
                <a:solidFill>
                  <a:schemeClr val="tx1">
                    <a:lumMod val="65000"/>
                    <a:lumOff val="35000"/>
                  </a:schemeClr>
                </a:solidFill>
                <a:latin typeface="+mj-lt"/>
              </a:rPr>
              <a:t>Afronden</a:t>
            </a:r>
            <a:endParaRPr lang="en-GB" altLang="nl-BE" sz="3600" b="1" dirty="0" smtClean="0">
              <a:solidFill>
                <a:schemeClr val="tx1">
                  <a:lumMod val="65000"/>
                  <a:lumOff val="35000"/>
                </a:schemeClr>
              </a:solidFill>
              <a:latin typeface="+mj-lt"/>
            </a:endParaRPr>
          </a:p>
        </p:txBody>
      </p:sp>
      <p:sp>
        <p:nvSpPr>
          <p:cNvPr id="92164" name="TextBox 1"/>
          <p:cNvSpPr txBox="1">
            <a:spLocks noChangeArrowheads="1"/>
          </p:cNvSpPr>
          <p:nvPr/>
        </p:nvSpPr>
        <p:spPr bwMode="auto">
          <a:xfrm>
            <a:off x="331788" y="2514600"/>
            <a:ext cx="89646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FontTx/>
              <a:buAutoNum type="arabicPeriod"/>
            </a:pPr>
            <a:r>
              <a:rPr lang="nl-NL" altLang="nl-BE" sz="1800">
                <a:solidFill>
                  <a:srgbClr val="595959"/>
                </a:solidFill>
              </a:rPr>
              <a:t>Bedank de gastvrouw met een cadeautje (bvb 1 of 2 tubes Herbal Aloe bodylotion &amp; bodywash in een chique zakje)</a:t>
            </a:r>
          </a:p>
          <a:p>
            <a:pPr eaLnBrk="1" hangingPunct="1">
              <a:buFontTx/>
              <a:buAutoNum type="arabicPeriod"/>
            </a:pPr>
            <a:endParaRPr lang="nl-NL" altLang="nl-BE" sz="1800">
              <a:solidFill>
                <a:srgbClr val="595959"/>
              </a:solidFill>
            </a:endParaRPr>
          </a:p>
          <a:p>
            <a:pPr eaLnBrk="1" hangingPunct="1">
              <a:buFontTx/>
              <a:buAutoNum type="arabicPeriod"/>
            </a:pPr>
            <a:r>
              <a:rPr lang="nl-NL" altLang="nl-BE" sz="1800">
                <a:solidFill>
                  <a:srgbClr val="595959"/>
                </a:solidFill>
              </a:rPr>
              <a:t>Vragen wie de volgende Party wil hosten:</a:t>
            </a:r>
          </a:p>
          <a:p>
            <a:pPr eaLnBrk="1" hangingPunct="1"/>
            <a:endParaRPr lang="nl-NL" altLang="nl-BE" sz="1800">
              <a:solidFill>
                <a:srgbClr val="595959"/>
              </a:solidFill>
            </a:endParaRPr>
          </a:p>
          <a:p>
            <a:pPr lvl="1" eaLnBrk="1" hangingPunct="1"/>
            <a:r>
              <a:rPr lang="nl-NL" altLang="nl-NL" sz="1800">
                <a:solidFill>
                  <a:srgbClr val="595959"/>
                </a:solidFill>
              </a:rPr>
              <a:t>“</a:t>
            </a:r>
            <a:r>
              <a:rPr lang="nl-NL" altLang="nl-BE" sz="1800">
                <a:solidFill>
                  <a:srgbClr val="595959"/>
                </a:solidFill>
              </a:rPr>
              <a:t>Ken je iemand die geïnteresseerd is in </a:t>
            </a:r>
          </a:p>
          <a:p>
            <a:pPr lvl="1" eaLnBrk="1" hangingPunct="1"/>
            <a:r>
              <a:rPr lang="nl-NL" altLang="nl-BE" sz="1800">
                <a:solidFill>
                  <a:srgbClr val="595959"/>
                </a:solidFill>
              </a:rPr>
              <a:t>het geven van een Herbalife Skin Party?</a:t>
            </a:r>
            <a:r>
              <a:rPr lang="nl-NL" altLang="nl-NL" sz="1800">
                <a:solidFill>
                  <a:srgbClr val="595959"/>
                </a:solidFill>
              </a:rPr>
              <a:t>”</a:t>
            </a:r>
            <a:endParaRPr lang="nl-NL" altLang="nl-BE" sz="1800">
              <a:solidFill>
                <a:srgbClr val="595959"/>
              </a:solidFill>
            </a:endParaRPr>
          </a:p>
          <a:p>
            <a:pPr eaLnBrk="1" hangingPunct="1"/>
            <a:endParaRPr lang="nl-NL" altLang="nl-BE" sz="1800">
              <a:solidFill>
                <a:srgbClr val="595959"/>
              </a:solidFill>
            </a:endParaRPr>
          </a:p>
          <a:p>
            <a:pPr eaLnBrk="1" hangingPunct="1">
              <a:buFontTx/>
              <a:buAutoNum type="arabicPeriod" startAt="3"/>
            </a:pPr>
            <a:r>
              <a:rPr lang="nl-NL" altLang="nl-BE" sz="1800">
                <a:solidFill>
                  <a:srgbClr val="595959"/>
                </a:solidFill>
              </a:rPr>
              <a:t>Geef je gasten je visitekaartjes, zodat ze </a:t>
            </a:r>
          </a:p>
          <a:p>
            <a:pPr eaLnBrk="1" hangingPunct="1"/>
            <a:r>
              <a:rPr lang="nl-NL" altLang="nl-BE" sz="1800">
                <a:solidFill>
                  <a:srgbClr val="595959"/>
                </a:solidFill>
              </a:rPr>
              <a:t>     deze aan vrienden en familie kunnen geven.</a:t>
            </a:r>
          </a:p>
        </p:txBody>
      </p:sp>
      <p:pic>
        <p:nvPicPr>
          <p:cNvPr id="92165" name="Picture 8" descr="C:\Users\MarielleV\Desktop\kado vrou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429000"/>
            <a:ext cx="33496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00CBFB5-9177-4A24-8F47-B2EE0A76C7C2}" type="slidenum">
              <a:rPr lang="en-US" altLang="nl-BE" sz="1200">
                <a:solidFill>
                  <a:srgbClr val="595959"/>
                </a:solidFill>
              </a:rPr>
              <a:pPr/>
              <a:t>46</a:t>
            </a:fld>
            <a:endParaRPr lang="en-US" altLang="nl-BE" sz="1200">
              <a:solidFill>
                <a:srgbClr val="595959"/>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1"/>
          <p:cNvSpPr>
            <a:spLocks noChangeArrowheads="1"/>
          </p:cNvSpPr>
          <p:nvPr/>
        </p:nvSpPr>
        <p:spPr bwMode="auto">
          <a:xfrm>
            <a:off x="355600" y="760413"/>
            <a:ext cx="81788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GB" altLang="nl-BE" sz="3600">
                <a:solidFill>
                  <a:srgbClr val="595959"/>
                </a:solidFill>
              </a:rPr>
              <a:t>Prakijk ideeën</a:t>
            </a:r>
          </a:p>
          <a:p>
            <a:pPr algn="ctr" eaLnBrk="1" hangingPunct="1"/>
            <a:endParaRPr lang="en-GB" altLang="nl-BE" sz="3600">
              <a:solidFill>
                <a:srgbClr val="595959"/>
              </a:solidFill>
            </a:endParaRPr>
          </a:p>
          <a:p>
            <a:pPr eaLnBrk="1" hangingPunct="1">
              <a:spcAft>
                <a:spcPts val="1200"/>
              </a:spcAft>
            </a:pPr>
            <a:r>
              <a:rPr lang="en-US" altLang="nl-BE">
                <a:solidFill>
                  <a:srgbClr val="595959"/>
                </a:solidFill>
              </a:rPr>
              <a:t>Speaker notes</a:t>
            </a:r>
          </a:p>
          <a:p>
            <a:pPr eaLnBrk="1" hangingPunct="1">
              <a:spcAft>
                <a:spcPts val="1200"/>
              </a:spcAft>
            </a:pPr>
            <a:r>
              <a:rPr lang="en-US" altLang="nl-BE">
                <a:solidFill>
                  <a:srgbClr val="595959"/>
                </a:solidFill>
              </a:rPr>
              <a:t>A</a:t>
            </a:r>
            <a:r>
              <a:rPr lang="en-GB" altLang="nl-BE">
                <a:solidFill>
                  <a:srgbClr val="595959"/>
                </a:solidFill>
              </a:rPr>
              <a:t>ppel </a:t>
            </a:r>
          </a:p>
          <a:p>
            <a:pPr eaLnBrk="1" hangingPunct="1">
              <a:spcAft>
                <a:spcPts val="1200"/>
              </a:spcAft>
            </a:pPr>
            <a:r>
              <a:rPr lang="en-US" altLang="nl-BE">
                <a:solidFill>
                  <a:srgbClr val="595959"/>
                </a:solidFill>
              </a:rPr>
              <a:t>P</a:t>
            </a:r>
            <a:r>
              <a:rPr lang="en-GB" altLang="nl-BE">
                <a:solidFill>
                  <a:srgbClr val="595959"/>
                </a:solidFill>
              </a:rPr>
              <a:t>lakbandtest</a:t>
            </a:r>
          </a:p>
          <a:p>
            <a:pPr eaLnBrk="1" hangingPunct="1">
              <a:spcAft>
                <a:spcPts val="1200"/>
              </a:spcAft>
            </a:pPr>
            <a:r>
              <a:rPr lang="en-US" altLang="nl-BE">
                <a:solidFill>
                  <a:srgbClr val="595959"/>
                </a:solidFill>
              </a:rPr>
              <a:t>D</a:t>
            </a:r>
            <a:r>
              <a:rPr lang="en-GB" altLang="nl-BE">
                <a:solidFill>
                  <a:srgbClr val="595959"/>
                </a:solidFill>
              </a:rPr>
              <a:t>or plantje</a:t>
            </a:r>
          </a:p>
          <a:p>
            <a:pPr eaLnBrk="1" hangingPunct="1">
              <a:spcAft>
                <a:spcPts val="1200"/>
              </a:spcAft>
            </a:pPr>
            <a:r>
              <a:rPr lang="en-US" altLang="nl-BE">
                <a:solidFill>
                  <a:srgbClr val="595959"/>
                </a:solidFill>
              </a:rPr>
              <a:t>B</a:t>
            </a:r>
            <a:r>
              <a:rPr lang="en-GB" altLang="nl-BE">
                <a:solidFill>
                  <a:srgbClr val="595959"/>
                </a:solidFill>
              </a:rPr>
              <a:t>okaal met sponsjes en waardebonnen</a:t>
            </a:r>
          </a:p>
          <a:p>
            <a:pPr eaLnBrk="1" hangingPunct="1">
              <a:spcAft>
                <a:spcPts val="1200"/>
              </a:spcAft>
            </a:pPr>
            <a:r>
              <a:rPr lang="en-US" altLang="nl-BE">
                <a:solidFill>
                  <a:srgbClr val="595959"/>
                </a:solidFill>
              </a:rPr>
              <a:t>G</a:t>
            </a:r>
            <a:r>
              <a:rPr lang="en-GB" altLang="nl-BE">
                <a:solidFill>
                  <a:srgbClr val="595959"/>
                </a:solidFill>
              </a:rPr>
              <a:t>eef 10 % van de verkoop cadeau aan gastvrouw</a:t>
            </a:r>
          </a:p>
          <a:p>
            <a:pPr eaLnBrk="1" hangingPunct="1">
              <a:spcAft>
                <a:spcPts val="1200"/>
              </a:spcAft>
            </a:pPr>
            <a:r>
              <a:rPr lang="en-US" altLang="nl-BE">
                <a:solidFill>
                  <a:srgbClr val="595959"/>
                </a:solidFill>
              </a:rPr>
              <a:t>O</a:t>
            </a:r>
            <a:r>
              <a:rPr lang="en-GB" altLang="nl-BE">
                <a:solidFill>
                  <a:srgbClr val="595959"/>
                </a:solidFill>
              </a:rPr>
              <a:t>ffice promo </a:t>
            </a:r>
          </a:p>
          <a:p>
            <a:pPr eaLnBrk="1" hangingPunct="1">
              <a:spcAft>
                <a:spcPts val="1200"/>
              </a:spcAft>
            </a:pPr>
            <a:r>
              <a:rPr lang="en-GB" altLang="nl-BE">
                <a:solidFill>
                  <a:srgbClr val="595959"/>
                </a:solidFill>
              </a:rPr>
              <a:t>SKIN resultatenmap</a:t>
            </a:r>
          </a:p>
          <a:p>
            <a:pPr eaLnBrk="1" hangingPunct="1">
              <a:spcAft>
                <a:spcPts val="1200"/>
              </a:spcAft>
            </a:pPr>
            <a:r>
              <a:rPr lang="en-US" altLang="nl-BE">
                <a:solidFill>
                  <a:srgbClr val="595959"/>
                </a:solidFill>
              </a:rPr>
              <a:t>W</a:t>
            </a:r>
            <a:r>
              <a:rPr lang="en-GB" altLang="nl-BE">
                <a:solidFill>
                  <a:srgbClr val="595959"/>
                </a:solidFill>
              </a:rPr>
              <a:t>erk met promotiepakketten</a:t>
            </a:r>
            <a:endParaRPr lang="en-GB" altLang="nl-BE" sz="3600">
              <a:solidFill>
                <a:srgbClr val="595959"/>
              </a:solidFill>
            </a:endParaRPr>
          </a:p>
        </p:txBody>
      </p:sp>
      <p:sp>
        <p:nvSpPr>
          <p:cNvPr id="94212"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9D8FA4F7-9EF3-4EC2-8C0E-17715501A608}" type="slidenum">
              <a:rPr lang="en-US" altLang="nl-BE" sz="1200">
                <a:solidFill>
                  <a:srgbClr val="595959"/>
                </a:solidFill>
              </a:rPr>
              <a:pPr/>
              <a:t>47</a:t>
            </a:fld>
            <a:endParaRPr lang="en-US" altLang="nl-BE" sz="1200">
              <a:solidFill>
                <a:srgbClr val="595959"/>
              </a:solidFill>
            </a:endParaRPr>
          </a:p>
        </p:txBody>
      </p:sp>
      <p:sp>
        <p:nvSpPr>
          <p:cNvPr id="49159" name="AutoShape 6" descr="data:image/jpeg;base64,/9j/4AAQSkZJRgABAQAAAQABAAD/2wCEAAkGBxQTEBIUEhQVFhUVEhUQFRQVFBQUFBAQFBQWFhUVFBUYHCggGRolHBQUITEhJSkrLi4uFx8zODMsNygtLisBCgoKDg0OFA8QFCwcHBwsLCwsLCwsLCwsLCw3LCw3LCssLDcsKyssKywrLCsrKys3LCsrKysrKysrKysrKysrK//AABEIAM0A9gMBIgACEQEDEQH/xAAcAAEAAQUBAQAAAAAAAAAAAAAABAEDBQYHAgj/xAA9EAACAQIDBgMEBgkFAQAAAAAAAQIDEQQhMQUGEkFRYVJxgSIykaETQmKxwdEHIzNTcoKisvAUFUNz4WP/xAAYAQEBAQEBAAAAAAAAAAAAAAAAAQIDBP/EABwRAQEBAQACAwAAAAAAAAAAAAABEQISITFRYf/aAAwDAQACEQMRAD8A7gAAAAAAAAALgAWp4iK1YhiIvRgXQAAAAAAAAAAAAAAAAAAAAAAAAAAAAAAAAAAKN2IuJx0Y8zSN5d/aVFuMXxz04YtZP7T0QS3G7YnaMYo0rb36QqNK8Yy45eGGdvOWiOZbZ3nr4htSlww8Ecl6vVmGRrGb02ja2/GJrXUZfRxfKN+K38Wph6G3sTCV416qfXjb+TyIBSxMZ11rcf8ASJ9JKNHFtKbyjUWSm+klyfc6ZCd1c+WkdE3F39dFxo4lt0/djUetLtLm4itc12IFrDV4zipRaaaTTTumnzTLpGwAAAAAAAAAAAAAAAAAAAAAAAAAADC7Y2nwJ52sn6IyuJqcMWznG+WPtSnn73sry5gadvNvlVrSlCm3Cnpde9Pzd8kaq3cvV6Ns1pzXhfXyZZiaclEe4nmxSpUUc2wi40Wa1eMfefpqyFidoN5RyXzf5GPcjOjK0NoRlKzVuj/MnwNaMjgMba0ZXabsnzu8ku41cdC3M3yqYNqErzot5wvnT7wvp5aHZtmbWpV6calOalF81yfNNcn2OP7ubg18Rwzq/qabs05K85L7MOXrY6dsPdqhhotUovO3E3KTcmubWi9ETyjrzzWwKSKkJYdcrr1LkKjjrmuvTzJOpVxJBSEk9CppAAAAAAAAAAAAAAAAAAAAABituYi0bdjke+OL4qnD4fvZ0beLE5vPJK5x7atdzqSb6moz1UFsj1qNs1p08L/IklO/+Ps+wc0RETG4W+cdenXyMhUp81p05x8uxbFGvVDwZjHYJSzWT/u8yxsTZjrYmnRd1eXtdVBK8mvQxZi4ym6e5dfGvijanRTs6s1k2tVBLOT+Xc7LunufhMHZwjx1edWecr/ZWkV5FvBVIwhGEEoxhHhjFaRS5InUsV3OV6ejjjPbZ6dRF1GBo4ruZKhirmddMTgeVI9Bhbs07r1RIhO6ui2W1Lhd+T1OvPWs2JQCBtkAAAAAAAAAAAAAAAALeIlaLLhC2pUtB+QGjb1Yq0Kj/lOY1Xds3je+t7KXV3NFZqMV5KM9NFAy8pFmrR5x9Y/jH8i/YWCoSkScDivoqqqJJtJx78L1zFWlfTJ/KX5MivW3QzYN92dtlTV0+zXOPmZmG0IpXk/JLNs5ZRryhLii7P8AzVGx7M2mqrSllZXa6pa26HK8u07b1hNr05ZXafRr77GaoYg55h94eGVoU/Z7U7x+OrNnwONvomubi/K/s/kPD01z23LCYrkyemavh8To+RnMFiLo5/jdTLnli55bNRFaGISfA3nbiXePUlmn764aUsO6tJuNWg/poSjrZe/H4Z+hj91N/wCNS1PEtQnop6Qn5+FnaXXK/LoAPNOomro9FQAAAAAAeeNdT0AAAAAADFbel7DMqYvbsLwZYOR73YhOpwc0k/jmaybJv1s5ucKkJcMrOL6SS5M1GWKcf2sXH7SziVzqUUsUhNNXTTXY9BNeStj1Yo0FeWjxOnfX0fNfmXSjAgzg1r/4xRnwtvk1wy6uLabS+BNay69v85karQtpp815mbF1nMPtqnxqNnGOibtZdmuS7mwbNUmlwtvOTcou61dpXOd2MlsjbNShdXcoO3FC+Tt0EXXT8HiHpLJ3cZLkprW3nkzN4LE2ZzvY+0uKU+GV4SfEr+9GVldZ5m1YTFXSOXfM12461usal1c8zqGKweOXDmys8YnzJjWpdaaaaejTT7p5M5fi9yq8Zy4Po3G74faadr5XutbHQHWvzPPGdZPTl17YHdqrj8LaMoqrS8P0kXKK+w218GbzT2ums4tdna6+Bg+MqpmsRnf91XRlVtRdGYNTK/SDBnf9zRFx21fZ9kxcqpZlUby+S/EYNX21vXi4VJSpQapQfDxte1N83wv6t8rmW3d/SXSnaOItCWS4vq/zJ5o9bWnShTvWkk/8yS5nMYwjPFScI+ylKTk3nJvRNaIYz8V9H05pq60PRC2M/wBRT/64/wBqJpGgAACLtKF4MlFuvG8WByve+jem30l95pEujz8zpm8+GvCquza9MzmctTUY6iFUwEb3g3B9tH5otOpUh78eJeKOfxRkGygZWKOIjL3Wn25/AutFivgoyz91+KOTLX62HSov67fiFSmUZZoYuMsk7PwvJl9AeRc9HklFupST7P5P8iPKnbJomFJRvr/6vIiotGcoSUouzXM2jY28Sdoz9mXX6svLoa3Onbv+HmWmZsanWOrYbHXWTLdTFGgbL2zOk0n7UdO68mZWe2otXTv25mMrfk2hY1JPM0XeCvVq4uUqdWcIJRjeM5K7Szsk+55xe0pzyvZdEUw8TfLHV+k3DbQrxVvpqnrNv7zIUds4hf8ALL1s/vRjqcSRGyV38TpGdrKPeStCN5STS6xjn8CzQ33q8V5Ri49FdNGt7QxXG7L3VkvzIM8s0wa6xsnbtKunwy4WleSk1xW7GM23vfCmnCjm9L65+mr7I0vC0J/Rp3vKXN/Vj+JNw2DjDPWXV9Oy5A8lucKleXHWlK3Tnb0yiTYU1GNopJLkerlSo7VsZfqaf8Ef7UTSNs+NqcV0SXyRJMOgAAAAA1XeDCvifRo49trZ1fDyfHByp3yqRV8u/T1sfQuJw6mszCYvYmtuZdSzXCaGIUleLv8Aei5xHQNtbk0qjb4HCfjp+z8Y6M1HaG7GJo3cUq0esfZml3i9fQusMbcItKsrtO6a1TVpLzTLiYFvEYaM/eV315r1Izo1Ie4+NeGWvoycUJgiU8Ym7SvF9JfmX0Vq0lJWkk13I3+klH9nL+WWafZPkBJsUIyxlnapFx76xfryJMZJrLMgo0W50/T8fyLtgBGcD1GNi60UsTF16giTSIvEz0qrKanOqoq7ZExOJcstEWWUNRHkpCHFNRXN/IrIlbIpXk5dMl5gZhZJW6WB5ueogei9hI8VSC6ziv6kWbk7YVLjxNFf/SL+Dv8AgNHZ8KvYRdPFJZI9mXQAAAAAAABbqUFLVGMxexlLRZmXAGg7a3VhVyq01LpK1pryks0aTtHcyrTzoT414Knsy8lO1n6ncpU09SBi9lxloXUx891lKEuGpGVOXhmrX8no/QKR2Tau7qnFxnGM4+GSTRo+1dyLXdCXA/3c7yj6S1j8yaljVAe8ZhalF2qwcOjecZeUlkW1IMqyimrNXRDngbZ05OL6fVfoTCjAhf6mUP2kcvFHNepfp1VJXi00XWRamBi3eN4vrHJfACQ0UsRfpKkPeXEvFH8UXqOIjL3XftzQHuxQ9nhoChRsqGag8SeRl9n0+Gmu+ZiYxvJLqzOPJAerlYyLZjq2025cFBcUtHJ+7DzfMCfi8bCkrzfkvrS8kbR+jLjq4hznTUUoXV17UW3ZWfLK5pmC2coy46j46niei7RR1f8ARpg7Up1PFKy8o5fe2KsbwkVAMtgAAAAAAAAAAAACjVyJiNnxlyJgA1jaGwsmrJp6ppNPzTNH2vuRB3dJujLW2cqbf8L09LHXmiPXwUZaoGPnzaOzK1D9rD2f3kfah6te76kNSud2x2w9eHn6mkbZ3KpybcE6U+sF7Df2oafCwZsaDcqS9p7HrUM6kOKP7yneUbfaVrx9ciBGpfTQMriZYrYSMs7WfiWTReTKlwQmqkPtx/qse6WJjLK9n0eTJVzxWw8Z+8vXR/EYKNHmRZlh6kPcfEvC9fRnj/XR+unFrlJWKMhgIXnfovmS8Xi40leb8ks2/JGKw+OdnGlHinLNy+pDzZJw+ASfHN8c+r0j2iuQFqcKlf3706XgXvTXd8jIYekoLhikl0RVsKQF+LO17qYL6HDUodIK/m8382zle7GxalerB8P6uM4uUnpJJ3tHqdooRtFCtcrgAMtAAAAAAAAAAAAAAAAAAAFithIy1SL4A1/G7F8JpW3dy6c25RTpTefFTVlJ/bho/kdVLNfDRlqEx897T2FXoXco8cF/yU7yt/FDVfMx0Kqejv5HfcXsXnE0zbu5dKo3JwcJ/vKeT9VpL1LqXlziLLiZP2juziKN2l9LDxQVppfag/wuYmnU17OzWjT7piVnEhFvE0lKNpJM9qRWayKL9GlGEUopJW5FZSKtkzZWx6uIlanH2ec37q/N9gYgxi5NJJtvJJLNvsjdd29yXJqdddGqd8l/E1r5Gzbs7owoJO15PWb1fl0RttKioqyRLWpETAbOjTSSSyy0J6AI0AAAAAAAAAAAAAAAAAAAAAAAAAAAWquHjLVF0AYbGbFT0NU25ulTq/tKab5Tj7M1/Mszoh4nST1QSxwnaO59am70mqsfDL2Kvo/dl8vUxDpyvwuElK/uuLUvhz9DvuL2TGXIjUdhpMup4ud7vbmTqtSr3jHlD60l9p8l2OmbM2TCnFJRSS0SVkidh8MorIvC1ZMEgARQAAAAAAAAAAAAAAAAAAAAAAAAAAAAAAAAAAAAAAAAAAAAAAAAAAf/2Q=="/>
          <p:cNvSpPr>
            <a:spLocks noChangeAspect="1" noChangeArrowheads="1"/>
          </p:cNvSpPr>
          <p:nvPr/>
        </p:nvSpPr>
        <p:spPr bwMode="auto">
          <a:xfrm>
            <a:off x="160338" y="-1363663"/>
            <a:ext cx="3429000" cy="284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defRPr/>
            </a:pPr>
            <a:endParaRPr lang="nl-BE" altLang="nl-BE" smtClean="0">
              <a:solidFill>
                <a:schemeClr val="tx1">
                  <a:lumMod val="65000"/>
                  <a:lumOff val="35000"/>
                </a:schemeClr>
              </a:solidFill>
            </a:endParaRPr>
          </a:p>
        </p:txBody>
      </p:sp>
      <p:sp>
        <p:nvSpPr>
          <p:cNvPr id="49160" name="AutoShape 8" descr="data:image/jpeg;base64,/9j/4AAQSkZJRgABAQAAAQABAAD/2wCEAAkGBxQTEBIUEhQVFhUVEhUQFRQVFBQUFBAQFBQWFhUVFBUYHCggGRolHBQUITEhJSkrLi4uFx8zODMsNygtLisBCgoKDg0OFA8QFCwcHBwsLCwsLCwsLCwsLCw3LCw3LCssLDcsKyssKywrLCsrKys3LCsrKysrKysrKysrKysrK//AABEIAM0A9gMBIgACEQEDEQH/xAAcAAEAAQUBAQAAAAAAAAAAAAAABAEDBQYHAgj/xAA9EAACAQIDBgMEBgkFAQAAAAAAAQIDEQQhMQUGEkFRYVJxgSIykaETQmKxwdEHIzNTcoKisvAUFUNz4WP/xAAYAQEBAQEBAAAAAAAAAAAAAAAAAQIDBP/EABwRAQEBAQACAwAAAAAAAAAAAAABEQISITFRYf/aAAwDAQACEQMRAD8A7gAAAAAAAAALgAWp4iK1YhiIvRgXQAAAAAAAAAAAAAAAAAAAAAAAAAAAAAAAAAAKN2IuJx0Y8zSN5d/aVFuMXxz04YtZP7T0QS3G7YnaMYo0rb36QqNK8Yy45eGGdvOWiOZbZ3nr4htSlww8Ecl6vVmGRrGb02ja2/GJrXUZfRxfKN+K38Wph6G3sTCV416qfXjb+TyIBSxMZ11rcf8ASJ9JKNHFtKbyjUWSm+klyfc6ZCd1c+WkdE3F39dFxo4lt0/djUetLtLm4itc12IFrDV4zipRaaaTTTumnzTLpGwAAAAAAAAAAAAAAAAAAAAAAAAAADC7Y2nwJ52sn6IyuJqcMWznG+WPtSnn73sry5gadvNvlVrSlCm3Cnpde9Pzd8kaq3cvV6Ns1pzXhfXyZZiaclEe4nmxSpUUc2wi40Wa1eMfefpqyFidoN5RyXzf5GPcjOjK0NoRlKzVuj/MnwNaMjgMba0ZXabsnzu8ku41cdC3M3yqYNqErzot5wvnT7wvp5aHZtmbWpV6calOalF81yfNNcn2OP7ubg18Rwzq/qabs05K85L7MOXrY6dsPdqhhotUovO3E3KTcmubWi9ETyjrzzWwKSKkJYdcrr1LkKjjrmuvTzJOpVxJBSEk9CppAAAAAAAAAAAAAAAAAAAAABituYi0bdjke+OL4qnD4fvZ0beLE5vPJK5x7atdzqSb6moz1UFsj1qNs1p08L/IklO/+Ps+wc0RETG4W+cdenXyMhUp81p05x8uxbFGvVDwZjHYJSzWT/u8yxsTZjrYmnRd1eXtdVBK8mvQxZi4ym6e5dfGvijanRTs6s1k2tVBLOT+Xc7LunufhMHZwjx1edWecr/ZWkV5FvBVIwhGEEoxhHhjFaRS5InUsV3OV6ejjjPbZ6dRF1GBo4ruZKhirmddMTgeVI9Bhbs07r1RIhO6ui2W1Lhd+T1OvPWs2JQCBtkAAAAAAAAAAAAAAAALeIlaLLhC2pUtB+QGjb1Yq0Kj/lOY1Xds3je+t7KXV3NFZqMV5KM9NFAy8pFmrR5x9Y/jH8i/YWCoSkScDivoqqqJJtJx78L1zFWlfTJ/KX5MivW3QzYN92dtlTV0+zXOPmZmG0IpXk/JLNs5ZRryhLii7P8AzVGx7M2mqrSllZXa6pa26HK8u07b1hNr05ZXafRr77GaoYg55h94eGVoU/Z7U7x+OrNnwONvomubi/K/s/kPD01z23LCYrkyemavh8To+RnMFiLo5/jdTLnli55bNRFaGISfA3nbiXePUlmn764aUsO6tJuNWg/poSjrZe/H4Z+hj91N/wCNS1PEtQnop6Qn5+FnaXXK/LoAPNOomro9FQAAAAAAeeNdT0AAAAAADFbel7DMqYvbsLwZYOR73YhOpwc0k/jmaybJv1s5ucKkJcMrOL6SS5M1GWKcf2sXH7SziVzqUUsUhNNXTTXY9BNeStj1Yo0FeWjxOnfX0fNfmXSjAgzg1r/4xRnwtvk1wy6uLabS+BNay69v85karQtpp815mbF1nMPtqnxqNnGOibtZdmuS7mwbNUmlwtvOTcou61dpXOd2MlsjbNShdXcoO3FC+Tt0EXXT8HiHpLJ3cZLkprW3nkzN4LE2ZzvY+0uKU+GV4SfEr+9GVldZ5m1YTFXSOXfM12461usal1c8zqGKweOXDmys8YnzJjWpdaaaaejTT7p5M5fi9yq8Zy4Po3G74faadr5XutbHQHWvzPPGdZPTl17YHdqrj8LaMoqrS8P0kXKK+w218GbzT2ums4tdna6+Bg+MqpmsRnf91XRlVtRdGYNTK/SDBnf9zRFx21fZ9kxcqpZlUby+S/EYNX21vXi4VJSpQapQfDxte1N83wv6t8rmW3d/SXSnaOItCWS4vq/zJ5o9bWnShTvWkk/8yS5nMYwjPFScI+ylKTk3nJvRNaIYz8V9H05pq60PRC2M/wBRT/64/wBqJpGgAACLtKF4MlFuvG8WByve+jem30l95pEujz8zpm8+GvCquza9MzmctTUY6iFUwEb3g3B9tH5otOpUh78eJeKOfxRkGygZWKOIjL3Wn25/AutFivgoyz91+KOTLX62HSov67fiFSmUZZoYuMsk7PwvJl9AeRc9HklFupST7P5P8iPKnbJomFJRvr/6vIiotGcoSUouzXM2jY28Sdoz9mXX6svLoa3Onbv+HmWmZsanWOrYbHXWTLdTFGgbL2zOk0n7UdO68mZWe2otXTv25mMrfk2hY1JPM0XeCvVq4uUqdWcIJRjeM5K7Szsk+55xe0pzyvZdEUw8TfLHV+k3DbQrxVvpqnrNv7zIUds4hf8ALL1s/vRjqcSRGyV38TpGdrKPeStCN5STS6xjn8CzQ33q8V5Ri49FdNGt7QxXG7L3VkvzIM8s0wa6xsnbtKunwy4WleSk1xW7GM23vfCmnCjm9L65+mr7I0vC0J/Rp3vKXN/Vj+JNw2DjDPWXV9Oy5A8lucKleXHWlK3Tnb0yiTYU1GNopJLkerlSo7VsZfqaf8Ef7UTSNs+NqcV0SXyRJMOgAAAAA1XeDCvifRo49trZ1fDyfHByp3yqRV8u/T1sfQuJw6mszCYvYmtuZdSzXCaGIUleLv8Aei5xHQNtbk0qjb4HCfjp+z8Y6M1HaG7GJo3cUq0esfZml3i9fQusMbcItKsrtO6a1TVpLzTLiYFvEYaM/eV315r1Izo1Ie4+NeGWvoycUJgiU8Ym7SvF9JfmX0Vq0lJWkk13I3+klH9nL+WWafZPkBJsUIyxlnapFx76xfryJMZJrLMgo0W50/T8fyLtgBGcD1GNi60UsTF16giTSIvEz0qrKanOqoq7ZExOJcstEWWUNRHkpCHFNRXN/IrIlbIpXk5dMl5gZhZJW6WB5ueogei9hI8VSC6ziv6kWbk7YVLjxNFf/SL+Dv8AgNHZ8KvYRdPFJZI9mXQAAAAAAABbqUFLVGMxexlLRZmXAGg7a3VhVyq01LpK1pryks0aTtHcyrTzoT414Knsy8lO1n6ncpU09SBi9lxloXUx891lKEuGpGVOXhmrX8no/QKR2Tau7qnFxnGM4+GSTRo+1dyLXdCXA/3c7yj6S1j8yaljVAe8ZhalF2qwcOjecZeUlkW1IMqyimrNXRDngbZ05OL6fVfoTCjAhf6mUP2kcvFHNepfp1VJXi00XWRamBi3eN4vrHJfACQ0UsRfpKkPeXEvFH8UXqOIjL3XftzQHuxQ9nhoChRsqGag8SeRl9n0+Gmu+ZiYxvJLqzOPJAerlYyLZjq2025cFBcUtHJ+7DzfMCfi8bCkrzfkvrS8kbR+jLjq4hznTUUoXV17UW3ZWfLK5pmC2coy46j46niei7RR1f8ARpg7Up1PFKy8o5fe2KsbwkVAMtgAAAAAAAAAAAACjVyJiNnxlyJgA1jaGwsmrJp6ppNPzTNH2vuRB3dJujLW2cqbf8L09LHXmiPXwUZaoGPnzaOzK1D9rD2f3kfah6te76kNSud2x2w9eHn6mkbZ3KpybcE6U+sF7Df2oafCwZsaDcqS9p7HrUM6kOKP7yneUbfaVrx9ciBGpfTQMriZYrYSMs7WfiWTReTKlwQmqkPtx/qse6WJjLK9n0eTJVzxWw8Z+8vXR/EYKNHmRZlh6kPcfEvC9fRnj/XR+unFrlJWKMhgIXnfovmS8Xi40leb8ks2/JGKw+OdnGlHinLNy+pDzZJw+ASfHN8c+r0j2iuQFqcKlf3706XgXvTXd8jIYekoLhikl0RVsKQF+LO17qYL6HDUodIK/m8382zle7GxalerB8P6uM4uUnpJJ3tHqdooRtFCtcrgAMtAAAAAAAAAAAAAAAAAAAFithIy1SL4A1/G7F8JpW3dy6c25RTpTefFTVlJ/bho/kdVLNfDRlqEx897T2FXoXco8cF/yU7yt/FDVfMx0Kqejv5HfcXsXnE0zbu5dKo3JwcJ/vKeT9VpL1LqXlziLLiZP2juziKN2l9LDxQVppfag/wuYmnU17OzWjT7piVnEhFvE0lKNpJM9qRWayKL9GlGEUopJW5FZSKtkzZWx6uIlanH2ec37q/N9gYgxi5NJJtvJJLNvsjdd29yXJqdddGqd8l/E1r5Gzbs7owoJO15PWb1fl0RttKioqyRLWpETAbOjTSSSyy0J6AI0AAAAAAAAAAAAAAAAAAAAAAAAAAAWquHjLVF0AYbGbFT0NU25ulTq/tKab5Tj7M1/Mszoh4nST1QSxwnaO59am70mqsfDL2Kvo/dl8vUxDpyvwuElK/uuLUvhz9DvuL2TGXIjUdhpMup4ud7vbmTqtSr3jHlD60l9p8l2OmbM2TCnFJRSS0SVkidh8MorIvC1ZMEgARQAAAAAAAAAAAAAAAAAAAAAAAAAAAAAAAAAAAAAAAAAAAAAAAAAAf/2Q=="/>
          <p:cNvSpPr>
            <a:spLocks noChangeAspect="1" noChangeArrowheads="1"/>
          </p:cNvSpPr>
          <p:nvPr/>
        </p:nvSpPr>
        <p:spPr bwMode="auto">
          <a:xfrm>
            <a:off x="312738" y="-1211263"/>
            <a:ext cx="3429000" cy="284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defRPr/>
            </a:pPr>
            <a:endParaRPr lang="nl-BE" altLang="nl-BE" smtClean="0">
              <a:solidFill>
                <a:schemeClr val="tx1">
                  <a:lumMod val="65000"/>
                  <a:lumOff val="35000"/>
                </a:schemeClr>
              </a:solidFill>
            </a:endParaRPr>
          </a:p>
        </p:txBody>
      </p:sp>
      <p:pic>
        <p:nvPicPr>
          <p:cNvPr id="94215" name="Picture 10" descr="http://www.cheapofficesupplies.nl/wp-content/uploads/wpsc/product_images/4244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525" y="4479925"/>
            <a:ext cx="19812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4" descr="https://cdn.3920.be/images/product/w352/A200-1752.jpg"/>
          <p:cNvPicPr>
            <a:picLocks noChangeAspect="1" noChangeArrowheads="1"/>
          </p:cNvPicPr>
          <p:nvPr/>
        </p:nvPicPr>
        <p:blipFill>
          <a:blip r:embed="rId6">
            <a:extLst>
              <a:ext uri="{28A0092B-C50C-407E-A947-70E740481C1C}">
                <a14:useLocalDpi xmlns:a14="http://schemas.microsoft.com/office/drawing/2010/main" val="0"/>
              </a:ext>
            </a:extLst>
          </a:blip>
          <a:srcRect b="21529"/>
          <a:stretch>
            <a:fillRect/>
          </a:stretch>
        </p:blipFill>
        <p:spPr bwMode="auto">
          <a:xfrm>
            <a:off x="6003925" y="5316538"/>
            <a:ext cx="11684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4850" y="544513"/>
            <a:ext cx="1558925"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8700" y="3048000"/>
            <a:ext cx="1404938" cy="139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6588" y="1835150"/>
            <a:ext cx="2676525" cy="1892300"/>
          </a:xfrm>
          <a:prstGeom prst="rect">
            <a:avLst/>
          </a:prstGeom>
          <a:noFill/>
          <a:ln w="9525">
            <a:solidFill>
              <a:srgbClr val="59595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7"/>
          <p:cNvSpPr txBox="1">
            <a:spLocks noChangeArrowheads="1"/>
          </p:cNvSpPr>
          <p:nvPr/>
        </p:nvSpPr>
        <p:spPr bwMode="auto">
          <a:xfrm>
            <a:off x="228600" y="2209800"/>
            <a:ext cx="87280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Font typeface="Arial" pitchFamily="34" charset="0"/>
              <a:buChar char="•"/>
            </a:pPr>
            <a:r>
              <a:rPr lang="en-US" altLang="nl-BE">
                <a:solidFill>
                  <a:srgbClr val="595959"/>
                </a:solidFill>
              </a:rPr>
              <a:t>Geef het grijze klantenmapje mee</a:t>
            </a:r>
          </a:p>
          <a:p>
            <a:pPr eaLnBrk="1" hangingPunct="1">
              <a:buFont typeface="Arial" pitchFamily="34" charset="0"/>
              <a:buChar char="•"/>
            </a:pPr>
            <a:endParaRPr lang="en-US" altLang="nl-BE">
              <a:solidFill>
                <a:srgbClr val="595959"/>
              </a:solidFill>
            </a:endParaRPr>
          </a:p>
          <a:p>
            <a:pPr eaLnBrk="1" hangingPunct="1">
              <a:buFont typeface="Arial" pitchFamily="34" charset="0"/>
              <a:buChar char="•"/>
            </a:pPr>
            <a:r>
              <a:rPr lang="en-US" altLang="nl-BE">
                <a:solidFill>
                  <a:srgbClr val="595959"/>
                </a:solidFill>
              </a:rPr>
              <a:t>A</a:t>
            </a:r>
            <a:r>
              <a:rPr lang="en-GB" altLang="nl-BE">
                <a:solidFill>
                  <a:srgbClr val="595959"/>
                </a:solidFill>
              </a:rPr>
              <a:t>fspraak na 7 dagen: maak een nafoto </a:t>
            </a:r>
            <a:r>
              <a:rPr lang="en-US" altLang="nl-BE">
                <a:solidFill>
                  <a:srgbClr val="595959"/>
                </a:solidFill>
              </a:rPr>
              <a:t>–</a:t>
            </a:r>
            <a:r>
              <a:rPr lang="en-GB" altLang="nl-BE">
                <a:solidFill>
                  <a:srgbClr val="595959"/>
                </a:solidFill>
              </a:rPr>
              <a:t> upgrade programma. Bespreek het verzorgingsritueel. Hoe ziet de huid eruit?</a:t>
            </a:r>
          </a:p>
          <a:p>
            <a:pPr eaLnBrk="1" hangingPunct="1">
              <a:buFont typeface="Arial" pitchFamily="34" charset="0"/>
              <a:buChar char="•"/>
            </a:pPr>
            <a:endParaRPr lang="en-GB" altLang="nl-BE">
              <a:solidFill>
                <a:srgbClr val="595959"/>
              </a:solidFill>
            </a:endParaRPr>
          </a:p>
          <a:p>
            <a:pPr eaLnBrk="1" hangingPunct="1">
              <a:buFont typeface="Arial" pitchFamily="34" charset="0"/>
              <a:buChar char="•"/>
            </a:pPr>
            <a:r>
              <a:rPr lang="en-GB" altLang="nl-BE">
                <a:solidFill>
                  <a:srgbClr val="595959"/>
                </a:solidFill>
              </a:rPr>
              <a:t>Elke 4 weken een herhaalafspraak: Bespreek het verzorgingsritueel. Hoe ziet de huid eruit? Stel een nieuw product voor en laat deze ook (opnieuw) voelen. Benoem hierbij weer het belang van goede voeding (WOW).</a:t>
            </a:r>
            <a:endParaRPr lang="nl-NL" altLang="nl-BE">
              <a:solidFill>
                <a:srgbClr val="595959"/>
              </a:solidFill>
            </a:endParaRPr>
          </a:p>
        </p:txBody>
      </p:sp>
      <p:sp>
        <p:nvSpPr>
          <p:cNvPr id="51205" name="TextBox 7"/>
          <p:cNvSpPr txBox="1">
            <a:spLocks noChangeArrowheads="1"/>
          </p:cNvSpPr>
          <p:nvPr/>
        </p:nvSpPr>
        <p:spPr bwMode="auto">
          <a:xfrm>
            <a:off x="152400" y="8064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nl-NL" altLang="nl-BE" sz="3600" dirty="0" smtClean="0">
                <a:solidFill>
                  <a:schemeClr val="tx1">
                    <a:lumMod val="65000"/>
                    <a:lumOff val="35000"/>
                  </a:schemeClr>
                </a:solidFill>
              </a:rPr>
              <a:t>Follow Up SKIN klanten</a:t>
            </a:r>
          </a:p>
        </p:txBody>
      </p:sp>
      <p:sp>
        <p:nvSpPr>
          <p:cNvPr id="96261"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9E3F3D95-ACCC-4190-8A5A-8FD48566F4AB}" type="slidenum">
              <a:rPr lang="en-US" altLang="nl-BE" sz="1200">
                <a:solidFill>
                  <a:srgbClr val="595959"/>
                </a:solidFill>
              </a:rPr>
              <a:pPr/>
              <a:t>48</a:t>
            </a:fld>
            <a:endParaRPr lang="en-US" altLang="nl-BE" sz="1200">
              <a:solidFill>
                <a:srgbClr val="595959"/>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animEffect transition="in" filter="fade">
                                      <p:cBhvr>
                                        <p:cTn id="7" dur="2000"/>
                                        <p:tgtEl>
                                          <p:spTgt spid="583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8372">
                                            <p:txEl>
                                              <p:pRg st="2" end="2"/>
                                            </p:txEl>
                                          </p:spTgt>
                                        </p:tgtEl>
                                        <p:attrNameLst>
                                          <p:attrName>style.visibility</p:attrName>
                                        </p:attrNameLst>
                                      </p:cBhvr>
                                      <p:to>
                                        <p:strVal val="visible"/>
                                      </p:to>
                                    </p:set>
                                    <p:animEffect transition="in" filter="fade">
                                      <p:cBhvr>
                                        <p:cTn id="12" dur="2000"/>
                                        <p:tgtEl>
                                          <p:spTgt spid="58372">
                                            <p:txEl>
                                              <p:pRg st="2" end="2"/>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58372">
                                            <p:txEl>
                                              <p:pRg st="4" end="4"/>
                                            </p:txEl>
                                          </p:spTgt>
                                        </p:tgtEl>
                                        <p:attrNameLst>
                                          <p:attrName>style.visibility</p:attrName>
                                        </p:attrNameLst>
                                      </p:cBhvr>
                                      <p:to>
                                        <p:strVal val="visible"/>
                                      </p:to>
                                    </p:set>
                                    <p:animEffect transition="in" filter="fade">
                                      <p:cBhvr>
                                        <p:cTn id="16" dur="2000"/>
                                        <p:tgtEl>
                                          <p:spTgt spid="583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7"/>
          <p:cNvSpPr txBox="1">
            <a:spLocks noChangeArrowheads="1"/>
          </p:cNvSpPr>
          <p:nvPr/>
        </p:nvSpPr>
        <p:spPr bwMode="auto">
          <a:xfrm>
            <a:off x="0" y="2057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defRPr/>
            </a:pPr>
            <a:r>
              <a:rPr lang="nl-NL" altLang="nl-BE" sz="3600" dirty="0" smtClean="0">
                <a:solidFill>
                  <a:schemeClr val="tx1">
                    <a:lumMod val="65000"/>
                    <a:lumOff val="35000"/>
                  </a:schemeClr>
                </a:solidFill>
              </a:rPr>
              <a:t>	Leidraad</a:t>
            </a:r>
          </a:p>
          <a:p>
            <a:pPr eaLnBrk="1" hangingPunct="1">
              <a:spcBef>
                <a:spcPct val="0"/>
              </a:spcBef>
              <a:buFontTx/>
              <a:buNone/>
              <a:defRPr/>
            </a:pPr>
            <a:r>
              <a:rPr lang="nl-NL" altLang="nl-BE" sz="3600" dirty="0" smtClean="0">
                <a:solidFill>
                  <a:schemeClr val="tx1">
                    <a:lumMod val="65000"/>
                    <a:lumOff val="35000"/>
                  </a:schemeClr>
                </a:solidFill>
              </a:rPr>
              <a:t>	Follow Up</a:t>
            </a:r>
          </a:p>
        </p:txBody>
      </p:sp>
      <p:sp>
        <p:nvSpPr>
          <p:cNvPr id="98308"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68986861-664A-485A-8454-65A8D1E7A84E}" type="slidenum">
              <a:rPr lang="en-US" altLang="nl-BE" sz="1200">
                <a:solidFill>
                  <a:srgbClr val="595959"/>
                </a:solidFill>
              </a:rPr>
              <a:pPr/>
              <a:t>49</a:t>
            </a:fld>
            <a:endParaRPr lang="en-US" altLang="nl-BE" sz="1200">
              <a:solidFill>
                <a:srgbClr val="595959"/>
              </a:solidFill>
            </a:endParaRPr>
          </a:p>
        </p:txBody>
      </p:sp>
      <p:pic>
        <p:nvPicPr>
          <p:cNvPr id="98309" name="Picture 9" descr="http://static.freepik.com/free-photo/facebook-ios-icon-psd_356-292935520.jpg"/>
          <p:cNvPicPr>
            <a:picLocks noChangeAspect="1" noChangeArrowheads="1"/>
          </p:cNvPicPr>
          <p:nvPr/>
        </p:nvPicPr>
        <p:blipFill>
          <a:blip r:embed="rId5">
            <a:extLst>
              <a:ext uri="{28A0092B-C50C-407E-A947-70E740481C1C}">
                <a14:useLocalDpi xmlns:a14="http://schemas.microsoft.com/office/drawing/2010/main" val="0"/>
              </a:ext>
            </a:extLst>
          </a:blip>
          <a:srcRect l="31451" r="29759"/>
          <a:stretch>
            <a:fillRect/>
          </a:stretch>
        </p:blipFill>
        <p:spPr bwMode="auto">
          <a:xfrm>
            <a:off x="1676400" y="3124200"/>
            <a:ext cx="1319213"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Afbeelding 2" descr="Schermafbeelding 2014-11-10 om 16.43.34.png"/>
          <p:cNvPicPr>
            <a:picLocks noChangeAspect="1"/>
          </p:cNvPicPr>
          <p:nvPr/>
        </p:nvPicPr>
        <p:blipFill>
          <a:blip r:embed="rId6">
            <a:extLst>
              <a:ext uri="{28A0092B-C50C-407E-A947-70E740481C1C}">
                <a14:useLocalDpi xmlns:a14="http://schemas.microsoft.com/office/drawing/2010/main" val="0"/>
              </a:ext>
            </a:extLst>
          </a:blip>
          <a:srcRect l="32690" t="20628" r="32077" b="6194"/>
          <a:stretch>
            <a:fillRect/>
          </a:stretch>
        </p:blipFill>
        <p:spPr bwMode="auto">
          <a:xfrm>
            <a:off x="3352800" y="320675"/>
            <a:ext cx="4859338"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7"/>
          <p:cNvSpPr txBox="1">
            <a:spLocks noChangeArrowheads="1"/>
          </p:cNvSpPr>
          <p:nvPr/>
        </p:nvSpPr>
        <p:spPr bwMode="auto">
          <a:xfrm>
            <a:off x="228600" y="1828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3600">
                <a:solidFill>
                  <a:srgbClr val="595959"/>
                </a:solidFill>
              </a:rPr>
              <a:t>DOEL van de SKIN FLOW</a:t>
            </a:r>
          </a:p>
        </p:txBody>
      </p:sp>
      <p:sp>
        <p:nvSpPr>
          <p:cNvPr id="22532"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DF34FEE6-CAA1-4B74-A66A-434DCF45FF32}" type="slidenum">
              <a:rPr lang="en-US" altLang="nl-BE" sz="1200">
                <a:solidFill>
                  <a:srgbClr val="898989"/>
                </a:solidFill>
              </a:rPr>
              <a:pPr/>
              <a:t>5</a:t>
            </a:fld>
            <a:endParaRPr lang="en-US" altLang="nl-BE" sz="1200">
              <a:solidFill>
                <a:srgbClr val="898989"/>
              </a:solidFill>
            </a:endParaRPr>
          </a:p>
        </p:txBody>
      </p:sp>
      <p:pic>
        <p:nvPicPr>
          <p:cNvPr id="9" name="Picture 2" descr="http://sasasherbalife.files.wordpress.com/2013/12/skin-line-decorated.jpg?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304800"/>
            <a:ext cx="2638425" cy="26384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2"/>
          <p:cNvSpPr txBox="1">
            <a:spLocks noChangeArrowheads="1"/>
          </p:cNvSpPr>
          <p:nvPr/>
        </p:nvSpPr>
        <p:spPr bwMode="auto">
          <a:xfrm>
            <a:off x="228600" y="2733675"/>
            <a:ext cx="861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Aft>
                <a:spcPts val="1200"/>
              </a:spcAft>
            </a:pPr>
            <a:r>
              <a:rPr lang="en-US" altLang="nl-BE">
                <a:solidFill>
                  <a:srgbClr val="595959"/>
                </a:solidFill>
              </a:rPr>
              <a:t>Eigen productresultaat (</a:t>
            </a:r>
            <a:r>
              <a:rPr lang="en-US" altLang="nl-NL">
                <a:solidFill>
                  <a:srgbClr val="595959"/>
                </a:solidFill>
              </a:rPr>
              <a:t>“</a:t>
            </a:r>
            <a:r>
              <a:rPr lang="en-US" altLang="nl-BE">
                <a:solidFill>
                  <a:srgbClr val="595959"/>
                </a:solidFill>
              </a:rPr>
              <a:t>Total Plan</a:t>
            </a:r>
            <a:r>
              <a:rPr lang="en-US" altLang="nl-NL">
                <a:solidFill>
                  <a:srgbClr val="595959"/>
                </a:solidFill>
              </a:rPr>
              <a:t>”</a:t>
            </a:r>
            <a:r>
              <a:rPr lang="en-US" altLang="nl-BE">
                <a:solidFill>
                  <a:srgbClr val="595959"/>
                </a:solidFill>
              </a:rPr>
              <a:t>) leidt tot: </a:t>
            </a:r>
          </a:p>
          <a:p>
            <a:pPr>
              <a:spcAft>
                <a:spcPts val="1200"/>
              </a:spcAft>
              <a:buFont typeface="Wingdings" pitchFamily="2" charset="2"/>
              <a:buChar char="è"/>
            </a:pPr>
            <a:r>
              <a:rPr lang="en-US" altLang="nl-BE">
                <a:solidFill>
                  <a:srgbClr val="595959"/>
                </a:solidFill>
                <a:sym typeface="Wingdings" pitchFamily="2" charset="2"/>
              </a:rPr>
              <a:t> Klanten (cash flow)</a:t>
            </a:r>
          </a:p>
          <a:p>
            <a:pPr>
              <a:spcAft>
                <a:spcPts val="1200"/>
              </a:spcAft>
              <a:buFont typeface="Wingdings" pitchFamily="2" charset="2"/>
              <a:buChar char="è"/>
            </a:pPr>
            <a:r>
              <a:rPr lang="en-US" altLang="nl-BE">
                <a:solidFill>
                  <a:srgbClr val="595959"/>
                </a:solidFill>
                <a:sym typeface="Wingdings" pitchFamily="2" charset="2"/>
              </a:rPr>
              <a:t> Follow-up (stabiele cashflow)</a:t>
            </a:r>
          </a:p>
          <a:p>
            <a:pPr>
              <a:spcAft>
                <a:spcPts val="1200"/>
              </a:spcAft>
              <a:buFont typeface="Wingdings" pitchFamily="2" charset="2"/>
              <a:buChar char="è"/>
            </a:pPr>
            <a:r>
              <a:rPr lang="en-US" altLang="nl-BE">
                <a:solidFill>
                  <a:srgbClr val="595959"/>
                </a:solidFill>
                <a:sym typeface="Wingdings" pitchFamily="2" charset="2"/>
              </a:rPr>
              <a:t> Referenties (marktpenetratie via mond- aan mondreclame)</a:t>
            </a:r>
          </a:p>
          <a:p>
            <a:pPr>
              <a:spcAft>
                <a:spcPts val="1200"/>
              </a:spcAft>
              <a:buFont typeface="Wingdings" pitchFamily="2" charset="2"/>
              <a:buChar char="è"/>
            </a:pPr>
            <a:r>
              <a:rPr lang="en-US" altLang="nl-BE">
                <a:solidFill>
                  <a:srgbClr val="595959"/>
                </a:solidFill>
                <a:sym typeface="Wingdings" pitchFamily="2" charset="2"/>
              </a:rPr>
              <a:t> Ambassadeurs (HOM)</a:t>
            </a:r>
          </a:p>
          <a:p>
            <a:pPr>
              <a:spcAft>
                <a:spcPts val="1200"/>
              </a:spcAft>
              <a:buFont typeface="Wingdings" pitchFamily="2" charset="2"/>
              <a:buChar char="è"/>
            </a:pPr>
            <a:r>
              <a:rPr lang="en-US" altLang="nl-BE">
                <a:solidFill>
                  <a:srgbClr val="595959"/>
                </a:solidFill>
                <a:sym typeface="Wingdings" pitchFamily="2" charset="2"/>
              </a:rPr>
              <a:t> Members (persoonlijk volume)</a:t>
            </a:r>
          </a:p>
          <a:p>
            <a:pPr>
              <a:spcAft>
                <a:spcPts val="1200"/>
              </a:spcAft>
            </a:pPr>
            <a:r>
              <a:rPr lang="en-US" altLang="nl-BE">
                <a:solidFill>
                  <a:srgbClr val="595959"/>
                </a:solidFill>
                <a:sym typeface="Wingdings" pitchFamily="2" charset="2"/>
              </a:rPr>
              <a:t> </a:t>
            </a:r>
            <a:r>
              <a:rPr lang="en-US" altLang="nl-BE" b="1">
                <a:solidFill>
                  <a:srgbClr val="595959"/>
                </a:solidFill>
                <a:sym typeface="Wingdings" pitchFamily="2" charset="2"/>
              </a:rPr>
              <a:t>DUPLICATIE (royalties)</a:t>
            </a:r>
            <a:endParaRPr lang="en-US" altLang="nl-BE" b="1">
              <a:solidFill>
                <a:srgbClr val="595959"/>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D4D32AB2-4F53-40F8-A1AA-BB30D994FBDF}" type="slidenum">
              <a:rPr lang="en-US" altLang="nl-BE" sz="1200">
                <a:solidFill>
                  <a:srgbClr val="898989"/>
                </a:solidFill>
              </a:rPr>
              <a:pPr/>
              <a:t>50</a:t>
            </a:fld>
            <a:endParaRPr lang="en-US" altLang="nl-BE" sz="1200">
              <a:solidFill>
                <a:srgbClr val="898989"/>
              </a:solidFill>
            </a:endParaRPr>
          </a:p>
        </p:txBody>
      </p:sp>
      <p:sp>
        <p:nvSpPr>
          <p:cNvPr id="100356" name="AutoShape 2" descr="https://www.emagoshop.nl/img/uploads/webshop/5902812239287/main.jpg"/>
          <p:cNvSpPr>
            <a:spLocks noChangeAspect="1" noChangeArrowheads="1"/>
          </p:cNvSpPr>
          <p:nvPr/>
        </p:nvSpPr>
        <p:spPr bwMode="auto">
          <a:xfrm>
            <a:off x="160338" y="-2065338"/>
            <a:ext cx="4305300" cy="43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endParaRPr lang="nl-BE" altLang="nl-BE" sz="1800"/>
          </a:p>
        </p:txBody>
      </p:sp>
      <p:pic>
        <p:nvPicPr>
          <p:cNvPr id="100357" name="Picture 6" descr="http://www.eska-office.be/sites/default/files/imagecache/product_full/leitz%20bestekmap%20grij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520950"/>
            <a:ext cx="3429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7"/>
          <p:cNvSpPr txBox="1">
            <a:spLocks noChangeArrowheads="1"/>
          </p:cNvSpPr>
          <p:nvPr/>
        </p:nvSpPr>
        <p:spPr bwMode="auto">
          <a:xfrm>
            <a:off x="0" y="2057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3600">
                <a:solidFill>
                  <a:srgbClr val="595959"/>
                </a:solidFill>
              </a:rPr>
              <a:t>	Het grijze mapje</a:t>
            </a:r>
          </a:p>
        </p:txBody>
      </p:sp>
      <p:pic>
        <p:nvPicPr>
          <p:cNvPr id="100359" name="Picture 9" descr="http://static.freepik.com/free-photo/facebook-ios-icon-psd_356-292935520.jpg"/>
          <p:cNvPicPr>
            <a:picLocks noChangeAspect="1" noChangeArrowheads="1"/>
          </p:cNvPicPr>
          <p:nvPr/>
        </p:nvPicPr>
        <p:blipFill>
          <a:blip r:embed="rId6">
            <a:extLst>
              <a:ext uri="{28A0092B-C50C-407E-A947-70E740481C1C}">
                <a14:useLocalDpi xmlns:a14="http://schemas.microsoft.com/office/drawing/2010/main" val="0"/>
              </a:ext>
            </a:extLst>
          </a:blip>
          <a:srcRect l="31451" r="29759"/>
          <a:stretch>
            <a:fillRect/>
          </a:stretch>
        </p:blipFill>
        <p:spPr bwMode="auto">
          <a:xfrm>
            <a:off x="2916238" y="2514600"/>
            <a:ext cx="131921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E203031-0AC5-40AB-9CB7-ACB4AB08E941}" type="slidenum">
              <a:rPr lang="en-US" altLang="nl-BE" sz="1200">
                <a:solidFill>
                  <a:srgbClr val="898989"/>
                </a:solidFill>
              </a:rPr>
              <a:pPr/>
              <a:t>51</a:t>
            </a:fld>
            <a:endParaRPr lang="en-US" altLang="nl-BE" sz="1200">
              <a:solidFill>
                <a:srgbClr val="898989"/>
              </a:solidFill>
            </a:endParaRPr>
          </a:p>
        </p:txBody>
      </p:sp>
      <p:sp>
        <p:nvSpPr>
          <p:cNvPr id="102404" name="AutoShape 2" descr="https://www.emagoshop.nl/img/uploads/webshop/5902812239287/main.jpg"/>
          <p:cNvSpPr>
            <a:spLocks noChangeAspect="1" noChangeArrowheads="1"/>
          </p:cNvSpPr>
          <p:nvPr/>
        </p:nvSpPr>
        <p:spPr bwMode="auto">
          <a:xfrm>
            <a:off x="160338" y="-2065338"/>
            <a:ext cx="4305300" cy="43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endParaRPr lang="nl-BE" altLang="nl-BE" sz="1800"/>
          </a:p>
        </p:txBody>
      </p:sp>
      <p:sp>
        <p:nvSpPr>
          <p:cNvPr id="102405" name="TextBox 7"/>
          <p:cNvSpPr txBox="1">
            <a:spLocks noChangeArrowheads="1"/>
          </p:cNvSpPr>
          <p:nvPr/>
        </p:nvSpPr>
        <p:spPr bwMode="auto">
          <a:xfrm>
            <a:off x="1905000" y="6096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3600">
                <a:solidFill>
                  <a:srgbClr val="595959"/>
                </a:solidFill>
              </a:rPr>
              <a:t>	Het grijze mapje</a:t>
            </a:r>
          </a:p>
        </p:txBody>
      </p:sp>
      <p:pic>
        <p:nvPicPr>
          <p:cNvPr id="102406" name="Afbeelding 2" descr="Schermafbeelding 2014-11-10 om 16.34.42.png"/>
          <p:cNvPicPr>
            <a:picLocks noChangeAspect="1"/>
          </p:cNvPicPr>
          <p:nvPr/>
        </p:nvPicPr>
        <p:blipFill>
          <a:blip r:embed="rId5">
            <a:extLst>
              <a:ext uri="{28A0092B-C50C-407E-A947-70E740481C1C}">
                <a14:useLocalDpi xmlns:a14="http://schemas.microsoft.com/office/drawing/2010/main" val="0"/>
              </a:ext>
            </a:extLst>
          </a:blip>
          <a:srcRect l="3387" t="20898" r="2943" b="10258"/>
          <a:stretch>
            <a:fillRect/>
          </a:stretch>
        </p:blipFill>
        <p:spPr bwMode="auto">
          <a:xfrm>
            <a:off x="304800" y="2209800"/>
            <a:ext cx="85645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F8FEEED-1DEA-4535-B657-C0C791543369}" type="slidenum">
              <a:rPr lang="en-US" altLang="nl-BE" sz="1200">
                <a:solidFill>
                  <a:srgbClr val="898989"/>
                </a:solidFill>
              </a:rPr>
              <a:pPr/>
              <a:t>52</a:t>
            </a:fld>
            <a:endParaRPr lang="en-US" altLang="nl-BE" sz="1200">
              <a:solidFill>
                <a:srgbClr val="898989"/>
              </a:solidFill>
            </a:endParaRPr>
          </a:p>
        </p:txBody>
      </p:sp>
      <p:sp>
        <p:nvSpPr>
          <p:cNvPr id="104452" name="AutoShape 2" descr="https://www.emagoshop.nl/img/uploads/webshop/5902812239287/main.jpg"/>
          <p:cNvSpPr>
            <a:spLocks noChangeAspect="1" noChangeArrowheads="1"/>
          </p:cNvSpPr>
          <p:nvPr/>
        </p:nvSpPr>
        <p:spPr bwMode="auto">
          <a:xfrm>
            <a:off x="160338" y="-2065338"/>
            <a:ext cx="4305300" cy="43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endParaRPr lang="nl-BE" altLang="nl-BE" sz="1800"/>
          </a:p>
        </p:txBody>
      </p:sp>
      <p:sp>
        <p:nvSpPr>
          <p:cNvPr id="104453" name="TextBox 7"/>
          <p:cNvSpPr txBox="1">
            <a:spLocks noChangeArrowheads="1"/>
          </p:cNvSpPr>
          <p:nvPr/>
        </p:nvSpPr>
        <p:spPr bwMode="auto">
          <a:xfrm>
            <a:off x="1981200" y="6096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3600">
                <a:solidFill>
                  <a:srgbClr val="595959"/>
                </a:solidFill>
              </a:rPr>
              <a:t>	Het grijze mapje</a:t>
            </a:r>
          </a:p>
        </p:txBody>
      </p:sp>
      <p:pic>
        <p:nvPicPr>
          <p:cNvPr id="104454" name="Afbeelding 1" descr="Schermafbeelding 2014-11-10 om 16.38.08.png"/>
          <p:cNvPicPr>
            <a:picLocks noChangeAspect="1"/>
          </p:cNvPicPr>
          <p:nvPr/>
        </p:nvPicPr>
        <p:blipFill>
          <a:blip r:embed="rId5">
            <a:extLst>
              <a:ext uri="{28A0092B-C50C-407E-A947-70E740481C1C}">
                <a14:useLocalDpi xmlns:a14="http://schemas.microsoft.com/office/drawing/2010/main" val="0"/>
              </a:ext>
            </a:extLst>
          </a:blip>
          <a:srcRect l="3555" t="22523" r="2605" b="9988"/>
          <a:stretch>
            <a:fillRect/>
          </a:stretch>
        </p:blipFill>
        <p:spPr bwMode="auto">
          <a:xfrm>
            <a:off x="325438" y="1858963"/>
            <a:ext cx="8580437"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4FB29EAB-D329-458B-BD7F-657B216A9583}" type="slidenum">
              <a:rPr lang="en-US" altLang="nl-BE" sz="1200">
                <a:solidFill>
                  <a:srgbClr val="898989"/>
                </a:solidFill>
              </a:rPr>
              <a:pPr/>
              <a:t>53</a:t>
            </a:fld>
            <a:endParaRPr lang="en-US" altLang="nl-BE" sz="1200">
              <a:solidFill>
                <a:srgbClr val="898989"/>
              </a:solidFill>
            </a:endParaRPr>
          </a:p>
        </p:txBody>
      </p:sp>
      <p:sp>
        <p:nvSpPr>
          <p:cNvPr id="106500" name="AutoShape 2" descr="https://www.emagoshop.nl/img/uploads/webshop/5902812239287/main.jpg"/>
          <p:cNvSpPr>
            <a:spLocks noChangeAspect="1" noChangeArrowheads="1"/>
          </p:cNvSpPr>
          <p:nvPr/>
        </p:nvSpPr>
        <p:spPr bwMode="auto">
          <a:xfrm>
            <a:off x="160338" y="-2065338"/>
            <a:ext cx="4305300" cy="43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endParaRPr lang="nl-BE" altLang="nl-BE" sz="1800"/>
          </a:p>
        </p:txBody>
      </p:sp>
      <p:sp>
        <p:nvSpPr>
          <p:cNvPr id="106501" name="TextBox 7"/>
          <p:cNvSpPr txBox="1">
            <a:spLocks noChangeArrowheads="1"/>
          </p:cNvSpPr>
          <p:nvPr/>
        </p:nvSpPr>
        <p:spPr bwMode="auto">
          <a:xfrm>
            <a:off x="2057400" y="6858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nl-NL" altLang="nl-BE" sz="3600">
                <a:solidFill>
                  <a:srgbClr val="595959"/>
                </a:solidFill>
              </a:rPr>
              <a:t>	Het grijze mapje</a:t>
            </a:r>
          </a:p>
        </p:txBody>
      </p:sp>
      <p:pic>
        <p:nvPicPr>
          <p:cNvPr id="106502" name="Afbeelding 1" descr="Schermafbeelding 2014-11-10 om 16.39.57.png"/>
          <p:cNvPicPr>
            <a:picLocks noChangeAspect="1"/>
          </p:cNvPicPr>
          <p:nvPr/>
        </p:nvPicPr>
        <p:blipFill>
          <a:blip r:embed="rId5">
            <a:extLst>
              <a:ext uri="{28A0092B-C50C-407E-A947-70E740481C1C}">
                <a14:useLocalDpi xmlns:a14="http://schemas.microsoft.com/office/drawing/2010/main" val="0"/>
              </a:ext>
            </a:extLst>
          </a:blip>
          <a:srcRect l="3218" t="25507" r="66632" b="5650"/>
          <a:stretch>
            <a:fillRect/>
          </a:stretch>
        </p:blipFill>
        <p:spPr bwMode="auto">
          <a:xfrm>
            <a:off x="2667000" y="1371600"/>
            <a:ext cx="37338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ijdelijke aanduiding voor dianummer 1"/>
          <p:cNvSpPr>
            <a:spLocks noGrp="1"/>
          </p:cNvSpPr>
          <p:nvPr>
            <p:ph type="sldNum" sz="quarter" idx="12"/>
          </p:nvPr>
        </p:nvSpPr>
        <p:spPr bwMode="auto">
          <a:xfrm>
            <a:off x="6553200" y="65087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5AFC7DCB-BFBF-4EB9-B2F8-FF248E254CA6}" type="slidenum">
              <a:rPr lang="en-US" altLang="nl-BE" sz="1200">
                <a:solidFill>
                  <a:srgbClr val="595959"/>
                </a:solidFill>
              </a:rPr>
              <a:pPr/>
              <a:t>54</a:t>
            </a:fld>
            <a:endParaRPr lang="en-US" altLang="nl-BE" sz="1200">
              <a:solidFill>
                <a:srgbClr val="595959"/>
              </a:solidFill>
            </a:endParaRPr>
          </a:p>
        </p:txBody>
      </p:sp>
      <p:sp>
        <p:nvSpPr>
          <p:cNvPr id="108548" name="TextBox 1"/>
          <p:cNvSpPr txBox="1">
            <a:spLocks noChangeArrowheads="1"/>
          </p:cNvSpPr>
          <p:nvPr/>
        </p:nvSpPr>
        <p:spPr bwMode="auto">
          <a:xfrm>
            <a:off x="381000" y="1687513"/>
            <a:ext cx="62484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Aft>
                <a:spcPts val="1200"/>
              </a:spcAft>
              <a:buFont typeface="Arial" pitchFamily="34" charset="0"/>
              <a:buChar char="•"/>
            </a:pPr>
            <a:r>
              <a:rPr lang="en-US" altLang="nl-BE">
                <a:solidFill>
                  <a:srgbClr val="595959"/>
                </a:solidFill>
              </a:rPr>
              <a:t>Uitnodigingsbonnetje</a:t>
            </a:r>
          </a:p>
          <a:p>
            <a:pPr>
              <a:spcAft>
                <a:spcPts val="1200"/>
              </a:spcAft>
              <a:buFont typeface="Arial" pitchFamily="34" charset="0"/>
              <a:buChar char="•"/>
            </a:pPr>
            <a:r>
              <a:rPr lang="en-US" altLang="nl-BE">
                <a:solidFill>
                  <a:srgbClr val="595959"/>
                </a:solidFill>
              </a:rPr>
              <a:t>Welzijnsformulier</a:t>
            </a:r>
          </a:p>
          <a:p>
            <a:pPr>
              <a:spcAft>
                <a:spcPts val="1200"/>
              </a:spcAft>
              <a:buFont typeface="Arial" pitchFamily="34" charset="0"/>
              <a:buChar char="•"/>
            </a:pPr>
            <a:r>
              <a:rPr lang="en-US" altLang="nl-BE">
                <a:solidFill>
                  <a:srgbClr val="595959"/>
                </a:solidFill>
              </a:rPr>
              <a:t>Bestelbon 1 en 2</a:t>
            </a:r>
          </a:p>
          <a:p>
            <a:pPr>
              <a:spcAft>
                <a:spcPts val="1200"/>
              </a:spcAft>
              <a:buFont typeface="Arial" pitchFamily="34" charset="0"/>
              <a:buChar char="•"/>
            </a:pPr>
            <a:r>
              <a:rPr lang="en-US" altLang="nl-BE">
                <a:solidFill>
                  <a:srgbClr val="595959"/>
                </a:solidFill>
              </a:rPr>
              <a:t>Scoreblad</a:t>
            </a:r>
          </a:p>
          <a:p>
            <a:pPr>
              <a:spcAft>
                <a:spcPts val="1200"/>
              </a:spcAft>
              <a:buFont typeface="Arial" pitchFamily="34" charset="0"/>
              <a:buChar char="•"/>
            </a:pPr>
            <a:r>
              <a:rPr lang="en-US" altLang="nl-BE">
                <a:solidFill>
                  <a:srgbClr val="595959"/>
                </a:solidFill>
              </a:rPr>
              <a:t>5 euro waardebon</a:t>
            </a:r>
          </a:p>
          <a:p>
            <a:pPr>
              <a:spcAft>
                <a:spcPts val="1200"/>
              </a:spcAft>
              <a:buFont typeface="Arial" pitchFamily="34" charset="0"/>
              <a:buChar char="•"/>
            </a:pPr>
            <a:r>
              <a:rPr lang="en-US" altLang="nl-BE">
                <a:solidFill>
                  <a:srgbClr val="595959"/>
                </a:solidFill>
              </a:rPr>
              <a:t>Office promo programma</a:t>
            </a:r>
            <a:r>
              <a:rPr lang="en-US" altLang="nl-NL">
                <a:solidFill>
                  <a:srgbClr val="595959"/>
                </a:solidFill>
              </a:rPr>
              <a:t>’</a:t>
            </a:r>
            <a:r>
              <a:rPr lang="en-US" altLang="nl-BE">
                <a:solidFill>
                  <a:srgbClr val="595959"/>
                </a:solidFill>
              </a:rPr>
              <a:t>s</a:t>
            </a:r>
          </a:p>
          <a:p>
            <a:pPr>
              <a:spcAft>
                <a:spcPts val="1200"/>
              </a:spcAft>
              <a:buFont typeface="Arial" pitchFamily="34" charset="0"/>
              <a:buChar char="•"/>
            </a:pPr>
            <a:r>
              <a:rPr lang="en-US" altLang="nl-BE">
                <a:solidFill>
                  <a:srgbClr val="595959"/>
                </a:solidFill>
              </a:rPr>
              <a:t>Testimonials </a:t>
            </a:r>
            <a:r>
              <a:rPr lang="en-US" altLang="nl-BE">
                <a:solidFill>
                  <a:srgbClr val="595959"/>
                </a:solidFill>
                <a:sym typeface="Wingdings" pitchFamily="2" charset="2"/>
              </a:rPr>
              <a:t> resultatenmap</a:t>
            </a:r>
          </a:p>
          <a:p>
            <a:pPr>
              <a:spcAft>
                <a:spcPts val="1200"/>
              </a:spcAft>
              <a:buFont typeface="Arial" pitchFamily="34" charset="0"/>
              <a:buChar char="•"/>
            </a:pPr>
            <a:r>
              <a:rPr lang="en-US" altLang="nl-BE">
                <a:solidFill>
                  <a:srgbClr val="595959"/>
                </a:solidFill>
                <a:sym typeface="Wingdings" pitchFamily="2" charset="2"/>
              </a:rPr>
              <a:t>Lay out testimonials</a:t>
            </a:r>
          </a:p>
          <a:p>
            <a:pPr>
              <a:spcAft>
                <a:spcPts val="1200"/>
              </a:spcAft>
              <a:buFont typeface="Arial" pitchFamily="34" charset="0"/>
              <a:buChar char="•"/>
            </a:pPr>
            <a:r>
              <a:rPr lang="en-US" altLang="nl-BE">
                <a:solidFill>
                  <a:srgbClr val="595959"/>
                </a:solidFill>
                <a:sym typeface="Wingdings" pitchFamily="2" charset="2"/>
              </a:rPr>
              <a:t>… </a:t>
            </a:r>
            <a:endParaRPr lang="en-US" altLang="nl-BE">
              <a:solidFill>
                <a:srgbClr val="595959"/>
              </a:solidFill>
            </a:endParaRPr>
          </a:p>
        </p:txBody>
      </p:sp>
      <p:pic>
        <p:nvPicPr>
          <p:cNvPr id="1085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839913"/>
            <a:ext cx="2633663"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8550" name="Groep 1"/>
          <p:cNvGrpSpPr>
            <a:grpSpLocks/>
          </p:cNvGrpSpPr>
          <p:nvPr/>
        </p:nvGrpSpPr>
        <p:grpSpPr bwMode="auto">
          <a:xfrm>
            <a:off x="7054850" y="354013"/>
            <a:ext cx="1903413" cy="1485900"/>
            <a:chOff x="6477000" y="228600"/>
            <a:chExt cx="2549159" cy="2171700"/>
          </a:xfrm>
        </p:grpSpPr>
        <p:pic>
          <p:nvPicPr>
            <p:cNvPr id="10855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28600"/>
              <a:ext cx="1292679"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5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3716" y="228600"/>
              <a:ext cx="1272443" cy="213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855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1763" y="3700463"/>
            <a:ext cx="3756025" cy="127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2763" y="5027613"/>
            <a:ext cx="2063750" cy="1458912"/>
          </a:xfrm>
          <a:prstGeom prst="rect">
            <a:avLst/>
          </a:prstGeom>
          <a:noFill/>
          <a:ln w="9525">
            <a:solidFill>
              <a:srgbClr val="59595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0855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829300"/>
            <a:ext cx="1973263"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7"/>
          <p:cNvSpPr txBox="1">
            <a:spLocks noChangeArrowheads="1"/>
          </p:cNvSpPr>
          <p:nvPr/>
        </p:nvSpPr>
        <p:spPr bwMode="auto">
          <a:xfrm>
            <a:off x="0" y="6746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nl-NL" altLang="nl-BE" sz="3600" dirty="0" smtClean="0">
                <a:solidFill>
                  <a:schemeClr val="tx1">
                    <a:lumMod val="65000"/>
                    <a:lumOff val="35000"/>
                  </a:schemeClr>
                </a:solidFill>
              </a:rPr>
              <a:t>Business Tools</a:t>
            </a:r>
          </a:p>
        </p:txBody>
      </p:sp>
      <p:pic>
        <p:nvPicPr>
          <p:cNvPr id="108555" name="Picture 9" descr="http://static.freepik.com/free-photo/facebook-ios-icon-psd_356-292935520.jpg"/>
          <p:cNvPicPr>
            <a:picLocks noChangeAspect="1" noChangeArrowheads="1"/>
          </p:cNvPicPr>
          <p:nvPr/>
        </p:nvPicPr>
        <p:blipFill>
          <a:blip r:embed="rId11">
            <a:extLst>
              <a:ext uri="{28A0092B-C50C-407E-A947-70E740481C1C}">
                <a14:useLocalDpi xmlns:a14="http://schemas.microsoft.com/office/drawing/2010/main" val="0"/>
              </a:ext>
            </a:extLst>
          </a:blip>
          <a:srcRect l="31451" r="29759"/>
          <a:stretch>
            <a:fillRect/>
          </a:stretch>
        </p:blipFill>
        <p:spPr bwMode="auto">
          <a:xfrm>
            <a:off x="5005388" y="1600200"/>
            <a:ext cx="131921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7450" y="1676400"/>
            <a:ext cx="23685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7"/>
          <p:cNvSpPr txBox="1">
            <a:spLocks noChangeArrowheads="1"/>
          </p:cNvSpPr>
          <p:nvPr/>
        </p:nvSpPr>
        <p:spPr bwMode="auto">
          <a:xfrm>
            <a:off x="39688" y="4462463"/>
            <a:ext cx="91043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Font typeface="Arial" charset="0"/>
              <a:buChar char="•"/>
              <a:defRPr/>
            </a:pPr>
            <a:r>
              <a:rPr lang="nl-NL" altLang="nl-BE" sz="2400" smtClean="0">
                <a:solidFill>
                  <a:schemeClr val="tx1">
                    <a:lumMod val="65000"/>
                    <a:lumOff val="35000"/>
                  </a:schemeClr>
                </a:solidFill>
                <a:cs typeface="Arial" charset="0"/>
              </a:rPr>
              <a:t>De volledige productlijn van 11 producten (incl. beide Cleansers en beide Moisturisers)</a:t>
            </a:r>
          </a:p>
          <a:p>
            <a:pPr eaLnBrk="1" hangingPunct="1">
              <a:buFont typeface="Arial" charset="0"/>
              <a:buChar char="•"/>
              <a:defRPr/>
            </a:pPr>
            <a:endParaRPr lang="nl-NL" altLang="nl-BE" sz="2400" smtClean="0">
              <a:solidFill>
                <a:schemeClr val="tx1">
                  <a:lumMod val="65000"/>
                  <a:lumOff val="35000"/>
                </a:schemeClr>
              </a:solidFill>
              <a:cs typeface="Arial" charset="0"/>
            </a:endParaRPr>
          </a:p>
          <a:p>
            <a:pPr eaLnBrk="1" hangingPunct="1">
              <a:buFont typeface="Arial" charset="0"/>
              <a:buChar char="•"/>
              <a:defRPr/>
            </a:pPr>
            <a:r>
              <a:rPr lang="nl-NL" altLang="nl-BE" sz="2400" smtClean="0">
                <a:solidFill>
                  <a:schemeClr val="tx1">
                    <a:lumMod val="65000"/>
                    <a:lumOff val="35000"/>
                  </a:schemeClr>
                </a:solidFill>
                <a:cs typeface="Arial" charset="0"/>
              </a:rPr>
              <a:t>En voorlopig een prachtig SKIN geschenk zoals bijvoorbeeld handdoekjes, tafelspiegel, toilettasje bij aanschaf 2 Demo Kits</a:t>
            </a:r>
            <a:endParaRPr lang="en-GB" altLang="nl-BE" sz="2400" b="1" smtClean="0">
              <a:solidFill>
                <a:schemeClr val="tx1">
                  <a:lumMod val="65000"/>
                  <a:lumOff val="35000"/>
                </a:schemeClr>
              </a:solidFill>
              <a:cs typeface="Arial" charset="0"/>
            </a:endParaRPr>
          </a:p>
        </p:txBody>
      </p:sp>
      <p:sp>
        <p:nvSpPr>
          <p:cNvPr id="55302" name="TextBox 7"/>
          <p:cNvSpPr txBox="1">
            <a:spLocks noChangeArrowheads="1"/>
          </p:cNvSpPr>
          <p:nvPr/>
        </p:nvSpPr>
        <p:spPr bwMode="auto">
          <a:xfrm>
            <a:off x="0" y="363537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MS PGothic" pitchFamily="34" charset="-128"/>
              </a:defRPr>
            </a:lvl1pPr>
            <a:lvl2pPr marL="742950" indent="-285750">
              <a:spcBef>
                <a:spcPct val="20000"/>
              </a:spcBef>
              <a:buFont typeface="Arial" charset="0"/>
              <a:buChar char="–"/>
              <a:defRPr sz="2800">
                <a:solidFill>
                  <a:schemeClr val="tx1"/>
                </a:solidFill>
                <a:latin typeface="Calibri" pitchFamily="34" charset="0"/>
                <a:ea typeface="MS PGothic" pitchFamily="34" charset="-128"/>
              </a:defRPr>
            </a:lvl2pPr>
            <a:lvl3pPr marL="1143000" indent="-228600">
              <a:spcBef>
                <a:spcPct val="20000"/>
              </a:spcBef>
              <a:buFont typeface="Arial" charset="0"/>
              <a:buChar char="•"/>
              <a:defRPr sz="2400">
                <a:solidFill>
                  <a:schemeClr val="tx1"/>
                </a:solidFill>
                <a:latin typeface="Calibri" pitchFamily="34" charset="0"/>
                <a:ea typeface="MS PGothic" pitchFamily="34" charset="-128"/>
              </a:defRPr>
            </a:lvl3pPr>
            <a:lvl4pPr marL="1600200" indent="-228600">
              <a:spcBef>
                <a:spcPct val="20000"/>
              </a:spcBef>
              <a:buFont typeface="Arial" charset="0"/>
              <a:buChar char="–"/>
              <a:defRPr sz="2000">
                <a:solidFill>
                  <a:schemeClr val="tx1"/>
                </a:solidFill>
                <a:latin typeface="Calibri" pitchFamily="34" charset="0"/>
                <a:ea typeface="MS PGothic" pitchFamily="34" charset="-128"/>
              </a:defRPr>
            </a:lvl4pPr>
            <a:lvl5pPr marL="2057400" indent="-22860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defRPr/>
            </a:pPr>
            <a:r>
              <a:rPr lang="nl-NL" altLang="nl-BE" sz="3600" smtClean="0">
                <a:solidFill>
                  <a:schemeClr val="tx1">
                    <a:lumMod val="65000"/>
                    <a:lumOff val="35000"/>
                  </a:schemeClr>
                </a:solidFill>
              </a:rPr>
              <a:t>Herbalife SKIN Demo Kit bestaat uit :</a:t>
            </a:r>
            <a:r>
              <a:rPr lang="nl-NL" altLang="nl-BE" sz="4000" smtClean="0">
                <a:solidFill>
                  <a:schemeClr val="tx1">
                    <a:lumMod val="65000"/>
                    <a:lumOff val="35000"/>
                  </a:schemeClr>
                </a:solidFill>
              </a:rPr>
              <a:t> </a:t>
            </a:r>
            <a:endParaRPr lang="en-GB" altLang="nl-BE" sz="4000" b="1" smtClean="0">
              <a:solidFill>
                <a:schemeClr val="tx1">
                  <a:lumMod val="65000"/>
                  <a:lumOff val="35000"/>
                </a:schemeClr>
              </a:solidFill>
            </a:endParaRPr>
          </a:p>
        </p:txBody>
      </p:sp>
      <p:sp>
        <p:nvSpPr>
          <p:cNvPr id="110598"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D45B8426-A178-47D9-B394-163E0C2E2C7C}" type="slidenum">
              <a:rPr lang="en-US" altLang="nl-BE" sz="1200">
                <a:solidFill>
                  <a:srgbClr val="595959"/>
                </a:solidFill>
              </a:rPr>
              <a:pPr/>
              <a:t>55</a:t>
            </a:fld>
            <a:endParaRPr lang="en-US" altLang="nl-BE" sz="1200">
              <a:solidFill>
                <a:srgbClr val="595959"/>
              </a:solidFill>
            </a:endParaRPr>
          </a:p>
        </p:txBody>
      </p:sp>
      <p:sp>
        <p:nvSpPr>
          <p:cNvPr id="108551" name="TextBox 1"/>
          <p:cNvSpPr txBox="1">
            <a:spLocks noChangeArrowheads="1"/>
          </p:cNvSpPr>
          <p:nvPr/>
        </p:nvSpPr>
        <p:spPr bwMode="auto">
          <a:xfrm>
            <a:off x="2057400" y="685800"/>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defRPr/>
            </a:pPr>
            <a:r>
              <a:rPr lang="en-US" altLang="nl-BE" sz="3600" dirty="0" smtClean="0">
                <a:solidFill>
                  <a:schemeClr val="tx1">
                    <a:lumMod val="65000"/>
                    <a:lumOff val="35000"/>
                  </a:schemeClr>
                </a:solidFill>
              </a:rPr>
              <a:t>500 VP PROMOTIE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Effect transition="in" filter="fade">
                                      <p:cBhvr>
                                        <p:cTn id="7" dur="2000"/>
                                        <p:tgtEl>
                                          <p:spTgt spid="440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4037">
                                            <p:txEl>
                                              <p:pRg st="2" end="2"/>
                                            </p:txEl>
                                          </p:spTgt>
                                        </p:tgtEl>
                                        <p:attrNameLst>
                                          <p:attrName>style.visibility</p:attrName>
                                        </p:attrNameLst>
                                      </p:cBhvr>
                                      <p:to>
                                        <p:strVal val="visible"/>
                                      </p:to>
                                    </p:set>
                                    <p:animEffect transition="in" filter="fade">
                                      <p:cBhvr>
                                        <p:cTn id="12" dur="2000"/>
                                        <p:tgtEl>
                                          <p:spTgt spid="440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Box 7"/>
          <p:cNvSpPr txBox="1">
            <a:spLocks noChangeArrowheads="1"/>
          </p:cNvSpPr>
          <p:nvPr/>
        </p:nvSpPr>
        <p:spPr bwMode="auto">
          <a:xfrm>
            <a:off x="152400" y="3759200"/>
            <a:ext cx="91440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spcAft>
                <a:spcPts val="1200"/>
              </a:spcAft>
            </a:pPr>
            <a:r>
              <a:rPr lang="nl-NL" altLang="nl-BE">
                <a:solidFill>
                  <a:srgbClr val="595959"/>
                </a:solidFill>
              </a:rPr>
              <a:t>Maandag 26 januari 2015</a:t>
            </a:r>
          </a:p>
          <a:p>
            <a:pPr algn="ctr" eaLnBrk="1" hangingPunct="1">
              <a:spcAft>
                <a:spcPts val="1200"/>
              </a:spcAft>
            </a:pPr>
            <a:r>
              <a:rPr lang="nl-NL" altLang="nl-BE" sz="3600">
                <a:solidFill>
                  <a:srgbClr val="595959"/>
                </a:solidFill>
              </a:rPr>
              <a:t>SKIN MASTERCLASS 7DRK</a:t>
            </a:r>
          </a:p>
          <a:p>
            <a:pPr algn="ctr" eaLnBrk="1" hangingPunct="1">
              <a:spcAft>
                <a:spcPts val="1200"/>
              </a:spcAft>
            </a:pPr>
            <a:endParaRPr lang="nl-NL" altLang="nl-BE">
              <a:solidFill>
                <a:srgbClr val="595959"/>
              </a:solidFill>
            </a:endParaRPr>
          </a:p>
          <a:p>
            <a:pPr algn="ctr" eaLnBrk="1" hangingPunct="1">
              <a:spcAft>
                <a:spcPts val="1200"/>
              </a:spcAft>
            </a:pPr>
            <a:r>
              <a:rPr lang="nl-NL" altLang="nl-BE" b="1">
                <a:solidFill>
                  <a:srgbClr val="4BACC6"/>
                </a:solidFill>
              </a:rPr>
              <a:t>ARE YOU READY FOR THE SKIN ANALYSER? </a:t>
            </a:r>
          </a:p>
          <a:p>
            <a:pPr algn="ctr" eaLnBrk="1" hangingPunct="1">
              <a:spcAft>
                <a:spcPts val="1200"/>
              </a:spcAft>
            </a:pPr>
            <a:r>
              <a:rPr lang="nl-NL" altLang="nl-BE" b="1">
                <a:solidFill>
                  <a:srgbClr val="4BACC6"/>
                </a:solidFill>
              </a:rPr>
              <a:t>… COMPLETELY BRANDED? </a:t>
            </a:r>
            <a:endParaRPr lang="en-GB" altLang="nl-BE" b="1">
              <a:solidFill>
                <a:srgbClr val="4BACC6"/>
              </a:solidFill>
            </a:endParaRPr>
          </a:p>
        </p:txBody>
      </p:sp>
      <p:sp>
        <p:nvSpPr>
          <p:cNvPr id="112644"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380C2C43-3E88-4A29-BD2C-F136267CB87D}" type="slidenum">
              <a:rPr lang="en-US" altLang="nl-BE" sz="1200">
                <a:solidFill>
                  <a:srgbClr val="898989"/>
                </a:solidFill>
              </a:rPr>
              <a:pPr/>
              <a:t>56</a:t>
            </a:fld>
            <a:endParaRPr lang="en-US" altLang="nl-BE" sz="1200">
              <a:solidFill>
                <a:srgbClr val="898989"/>
              </a:solidFill>
            </a:endParaRPr>
          </a:p>
        </p:txBody>
      </p:sp>
      <p:sp>
        <p:nvSpPr>
          <p:cNvPr id="110597" name="TextBox 1"/>
          <p:cNvSpPr txBox="1">
            <a:spLocks noChangeArrowheads="1"/>
          </p:cNvSpPr>
          <p:nvPr/>
        </p:nvSpPr>
        <p:spPr bwMode="auto">
          <a:xfrm>
            <a:off x="1981200" y="685800"/>
            <a:ext cx="541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defRPr/>
            </a:pPr>
            <a:r>
              <a:rPr lang="en-US" altLang="nl-BE" sz="3600" dirty="0" err="1" smtClean="0">
                <a:solidFill>
                  <a:schemeClr val="tx1">
                    <a:lumMod val="65000"/>
                    <a:lumOff val="35000"/>
                  </a:schemeClr>
                </a:solidFill>
              </a:rPr>
              <a:t>Promotie</a:t>
            </a:r>
            <a:r>
              <a:rPr lang="en-US" altLang="nl-BE" sz="3600" dirty="0" smtClean="0">
                <a:solidFill>
                  <a:schemeClr val="tx1">
                    <a:lumMod val="65000"/>
                    <a:lumOff val="35000"/>
                  </a:schemeClr>
                </a:solidFill>
              </a:rPr>
              <a:t> Skin </a:t>
            </a:r>
            <a:r>
              <a:rPr lang="en-US" altLang="nl-BE" sz="3600" dirty="0" err="1" smtClean="0">
                <a:solidFill>
                  <a:schemeClr val="tx1">
                    <a:lumMod val="65000"/>
                    <a:lumOff val="35000"/>
                  </a:schemeClr>
                </a:solidFill>
              </a:rPr>
              <a:t>Analyser</a:t>
            </a:r>
            <a:endParaRPr lang="en-US" altLang="nl-BE" sz="3600" dirty="0" smtClean="0">
              <a:solidFill>
                <a:schemeClr val="tx1">
                  <a:lumMod val="65000"/>
                  <a:lumOff val="35000"/>
                </a:schemeClr>
              </a:solidFill>
            </a:endParaRPr>
          </a:p>
        </p:txBody>
      </p:sp>
      <p:pic>
        <p:nvPicPr>
          <p:cNvPr id="112646" name="Picture 8" descr="http://www.beauty-united.nl/WebRoot/Pins/Shops/0912161/4BDF/14C6/E09C/7CFA/43A3/5360/9702/1723/skin_analyzer_to_go_ml.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676400"/>
            <a:ext cx="25908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a:spLocks noChangeArrowheads="1"/>
          </p:cNvSpPr>
          <p:nvPr/>
        </p:nvSpPr>
        <p:spPr bwMode="auto">
          <a:xfrm>
            <a:off x="0" y="3522663"/>
            <a:ext cx="914400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spcAft>
                <a:spcPts val="600"/>
              </a:spcAft>
            </a:pPr>
            <a:r>
              <a:rPr lang="nl-NL" altLang="nl-BE">
                <a:solidFill>
                  <a:srgbClr val="595959"/>
                </a:solidFill>
              </a:rPr>
              <a:t>Na deelname aan </a:t>
            </a:r>
          </a:p>
          <a:p>
            <a:pPr algn="ctr" eaLnBrk="1" hangingPunct="1">
              <a:spcAft>
                <a:spcPts val="600"/>
              </a:spcAft>
            </a:pPr>
            <a:r>
              <a:rPr lang="nl-NL" altLang="nl-NL">
                <a:solidFill>
                  <a:srgbClr val="595959"/>
                </a:solidFill>
              </a:rPr>
              <a:t>“</a:t>
            </a:r>
            <a:r>
              <a:rPr lang="nl-NL" altLang="nl-BE">
                <a:solidFill>
                  <a:srgbClr val="595959"/>
                </a:solidFill>
              </a:rPr>
              <a:t>SKIN Launch – Dr. Paolo Giacomoni</a:t>
            </a:r>
            <a:r>
              <a:rPr lang="nl-NL" altLang="nl-NL">
                <a:solidFill>
                  <a:srgbClr val="595959"/>
                </a:solidFill>
              </a:rPr>
              <a:t>”</a:t>
            </a:r>
            <a:r>
              <a:rPr lang="nl-NL" altLang="nl-BE">
                <a:solidFill>
                  <a:srgbClr val="595959"/>
                </a:solidFill>
              </a:rPr>
              <a:t> (vandaag)</a:t>
            </a:r>
          </a:p>
          <a:p>
            <a:pPr algn="ctr" eaLnBrk="1" hangingPunct="1">
              <a:spcAft>
                <a:spcPts val="600"/>
              </a:spcAft>
            </a:pPr>
            <a:r>
              <a:rPr lang="nl-NL" altLang="nl-BE" u="sng">
                <a:solidFill>
                  <a:srgbClr val="595959"/>
                </a:solidFill>
              </a:rPr>
              <a:t>èn</a:t>
            </a:r>
            <a:r>
              <a:rPr lang="nl-NL" altLang="nl-BE">
                <a:solidFill>
                  <a:srgbClr val="595959"/>
                </a:solidFill>
              </a:rPr>
              <a:t> </a:t>
            </a:r>
          </a:p>
          <a:p>
            <a:pPr algn="ctr" eaLnBrk="1" hangingPunct="1">
              <a:spcAft>
                <a:spcPts val="600"/>
              </a:spcAft>
            </a:pPr>
            <a:r>
              <a:rPr lang="nl-NL" altLang="nl-NL">
                <a:solidFill>
                  <a:srgbClr val="595959"/>
                </a:solidFill>
              </a:rPr>
              <a:t>“</a:t>
            </a:r>
            <a:r>
              <a:rPr lang="nl-NL" altLang="nl-BE">
                <a:solidFill>
                  <a:srgbClr val="595959"/>
                </a:solidFill>
              </a:rPr>
              <a:t>SKIN Masterclass 7 DRK</a:t>
            </a:r>
            <a:r>
              <a:rPr lang="nl-NL" altLang="nl-NL">
                <a:solidFill>
                  <a:srgbClr val="595959"/>
                </a:solidFill>
              </a:rPr>
              <a:t>”</a:t>
            </a:r>
            <a:r>
              <a:rPr lang="nl-NL" altLang="nl-BE">
                <a:solidFill>
                  <a:srgbClr val="595959"/>
                </a:solidFill>
              </a:rPr>
              <a:t> (26 januari 2015)</a:t>
            </a:r>
          </a:p>
          <a:p>
            <a:pPr algn="ctr" eaLnBrk="1" hangingPunct="1">
              <a:spcAft>
                <a:spcPts val="600"/>
              </a:spcAft>
            </a:pPr>
            <a:r>
              <a:rPr lang="nl-NL" altLang="nl-BE">
                <a:solidFill>
                  <a:srgbClr val="595959"/>
                </a:solidFill>
              </a:rPr>
              <a:t>ontvang je een</a:t>
            </a:r>
          </a:p>
          <a:p>
            <a:pPr algn="ctr" eaLnBrk="1" hangingPunct="1"/>
            <a:r>
              <a:rPr lang="nl-NL" altLang="nl-BE" sz="3600" b="1">
                <a:solidFill>
                  <a:srgbClr val="4BACC6"/>
                </a:solidFill>
              </a:rPr>
              <a:t>Herbalife </a:t>
            </a:r>
            <a:r>
              <a:rPr lang="nl-NL" altLang="nl-NL" sz="3600" b="1">
                <a:solidFill>
                  <a:srgbClr val="4BACC6"/>
                </a:solidFill>
              </a:rPr>
              <a:t>“</a:t>
            </a:r>
            <a:r>
              <a:rPr lang="nl-NL" altLang="nl-BE" sz="3600" b="1">
                <a:solidFill>
                  <a:srgbClr val="4BACC6"/>
                </a:solidFill>
              </a:rPr>
              <a:t>Skin Specialist</a:t>
            </a:r>
            <a:r>
              <a:rPr lang="nl-NL" altLang="nl-NL" sz="3600" b="1">
                <a:solidFill>
                  <a:srgbClr val="4BACC6"/>
                </a:solidFill>
              </a:rPr>
              <a:t>”</a:t>
            </a:r>
            <a:r>
              <a:rPr lang="nl-NL" altLang="nl-BE" sz="3600" b="1">
                <a:solidFill>
                  <a:srgbClr val="4BACC6"/>
                </a:solidFill>
              </a:rPr>
              <a:t> Certificaat</a:t>
            </a:r>
          </a:p>
        </p:txBody>
      </p:sp>
      <p:sp>
        <p:nvSpPr>
          <p:cNvPr id="114691"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25BA84A-8F65-4828-8DF7-90112296F4D1}" type="slidenum">
              <a:rPr lang="en-US" altLang="nl-BE" sz="1200">
                <a:solidFill>
                  <a:srgbClr val="898989"/>
                </a:solidFill>
              </a:rPr>
              <a:pPr/>
              <a:t>57</a:t>
            </a:fld>
            <a:endParaRPr lang="en-US" altLang="nl-BE" sz="1200">
              <a:solidFill>
                <a:srgbClr val="898989"/>
              </a:solidFill>
            </a:endParaRPr>
          </a:p>
        </p:txBody>
      </p:sp>
      <p:pic>
        <p:nvPicPr>
          <p:cNvPr id="1146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93" name="Groep 2"/>
          <p:cNvGrpSpPr>
            <a:grpSpLocks/>
          </p:cNvGrpSpPr>
          <p:nvPr/>
        </p:nvGrpSpPr>
        <p:grpSpPr bwMode="auto">
          <a:xfrm>
            <a:off x="4876800" y="188913"/>
            <a:ext cx="4114800" cy="2997200"/>
            <a:chOff x="843579" y="3188504"/>
            <a:chExt cx="4953000" cy="3517095"/>
          </a:xfrm>
        </p:grpSpPr>
        <p:pic>
          <p:nvPicPr>
            <p:cNvPr id="1146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579" y="3188504"/>
              <a:ext cx="4953000" cy="3517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5" name="Tekstvak 2"/>
            <p:cNvSpPr txBox="1">
              <a:spLocks noChangeArrowheads="1"/>
            </p:cNvSpPr>
            <p:nvPr/>
          </p:nvSpPr>
          <p:spPr bwMode="auto">
            <a:xfrm>
              <a:off x="2519979" y="5486400"/>
              <a:ext cx="1905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endParaRPr lang="nl-BE" altLang="nl-BE" sz="1800"/>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5"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anim calcmode="lin" valueType="num">
                                      <p:cBhvr>
                                        <p:cTn id="33"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34" dur="2000" fill="hold"/>
                                        <p:tgtEl>
                                          <p:spTgt spid="2">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2" descr="http://www.newstart.nl/wp-content/uploads/2010/10/Doen-wat-werkt-is-de-sleutel-naar-suc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447800"/>
            <a:ext cx="5257800" cy="4714875"/>
          </a:xfrm>
          <a:prstGeom prst="rect">
            <a:avLst/>
          </a:prstGeom>
          <a:noFill/>
          <a:ln w="9525">
            <a:solidFill>
              <a:srgbClr val="595959"/>
            </a:solidFill>
            <a:miter lim="800000"/>
            <a:headEnd/>
            <a:tailEnd/>
          </a:ln>
          <a:extLst>
            <a:ext uri="{909E8E84-426E-40DD-AFC4-6F175D3DCCD1}">
              <a14:hiddenFill xmlns:a14="http://schemas.microsoft.com/office/drawing/2010/main">
                <a:solidFill>
                  <a:srgbClr val="FFFFFF"/>
                </a:solidFill>
              </a14:hiddenFill>
            </a:ext>
          </a:extLst>
        </p:spPr>
      </p:pic>
      <p:sp>
        <p:nvSpPr>
          <p:cNvPr id="116740" name="Tijdelijke aanduiding voor dianumm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17CE43B6-A284-4ACE-8B19-AF56D59C5BD6}" type="slidenum">
              <a:rPr lang="en-US" altLang="nl-BE" sz="1200">
                <a:solidFill>
                  <a:srgbClr val="898989"/>
                </a:solidFill>
              </a:rPr>
              <a:pPr/>
              <a:t>58</a:t>
            </a:fld>
            <a:endParaRPr lang="en-US" altLang="nl-BE" sz="1200">
              <a:solidFill>
                <a:srgbClr val="898989"/>
              </a:solidFill>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12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7"/>
          <p:cNvSpPr txBox="1">
            <a:spLocks noChangeArrowheads="1"/>
          </p:cNvSpPr>
          <p:nvPr/>
        </p:nvSpPr>
        <p:spPr bwMode="auto">
          <a:xfrm>
            <a:off x="247650" y="1752600"/>
            <a:ext cx="88201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spcAft>
                <a:spcPts val="600"/>
              </a:spcAft>
              <a:buFont typeface="Arial" pitchFamily="34" charset="0"/>
              <a:buChar char="•"/>
            </a:pPr>
            <a:r>
              <a:rPr lang="en-US" altLang="nl-BE">
                <a:solidFill>
                  <a:srgbClr val="595959"/>
                </a:solidFill>
              </a:rPr>
              <a:t>S</a:t>
            </a:r>
            <a:r>
              <a:rPr lang="en-GB" altLang="nl-BE">
                <a:solidFill>
                  <a:srgbClr val="595959"/>
                </a:solidFill>
              </a:rPr>
              <a:t>kin party = Beauty Workshop = Herbalife Spa = </a:t>
            </a:r>
            <a:r>
              <a:rPr lang="en-US" altLang="nl-BE">
                <a:solidFill>
                  <a:srgbClr val="595959"/>
                </a:solidFill>
              </a:rPr>
              <a:t>…</a:t>
            </a:r>
          </a:p>
          <a:p>
            <a:pPr eaLnBrk="1" hangingPunct="1">
              <a:spcAft>
                <a:spcPts val="600"/>
              </a:spcAft>
              <a:buFont typeface="Arial" pitchFamily="34" charset="0"/>
              <a:buChar char="•"/>
            </a:pPr>
            <a:r>
              <a:rPr lang="en-GB" altLang="nl-BE">
                <a:solidFill>
                  <a:srgbClr val="595959"/>
                </a:solidFill>
              </a:rPr>
              <a:t>Plannen locaties en data</a:t>
            </a:r>
          </a:p>
          <a:p>
            <a:pPr eaLnBrk="1" hangingPunct="1">
              <a:spcAft>
                <a:spcPts val="600"/>
              </a:spcAft>
              <a:buFont typeface="Arial" pitchFamily="34" charset="0"/>
              <a:buChar char="•"/>
            </a:pPr>
            <a:r>
              <a:rPr lang="en-GB" altLang="nl-BE">
                <a:solidFill>
                  <a:srgbClr val="595959"/>
                </a:solidFill>
              </a:rPr>
              <a:t>Uitnodigen / promoten</a:t>
            </a:r>
          </a:p>
          <a:p>
            <a:pPr eaLnBrk="1" hangingPunct="1">
              <a:spcAft>
                <a:spcPts val="600"/>
              </a:spcAft>
              <a:buFont typeface="Arial" pitchFamily="34" charset="0"/>
              <a:buChar char="•"/>
            </a:pPr>
            <a:r>
              <a:rPr lang="en-GB" altLang="nl-BE">
                <a:solidFill>
                  <a:srgbClr val="595959"/>
                </a:solidFill>
              </a:rPr>
              <a:t>SKIN Party: TOTAL PLAN</a:t>
            </a:r>
          </a:p>
          <a:p>
            <a:pPr eaLnBrk="1" hangingPunct="1">
              <a:spcAft>
                <a:spcPts val="600"/>
              </a:spcAft>
              <a:buFont typeface="Arial" pitchFamily="34" charset="0"/>
              <a:buChar char="•"/>
            </a:pPr>
            <a:r>
              <a:rPr lang="en-GB" altLang="nl-BE">
                <a:solidFill>
                  <a:srgbClr val="595959"/>
                </a:solidFill>
              </a:rPr>
              <a:t>Face Fitness = Fun</a:t>
            </a:r>
          </a:p>
          <a:p>
            <a:pPr eaLnBrk="1" hangingPunct="1">
              <a:spcAft>
                <a:spcPts val="600"/>
              </a:spcAft>
              <a:buFont typeface="Arial" pitchFamily="34" charset="0"/>
              <a:buChar char="•"/>
            </a:pPr>
            <a:r>
              <a:rPr lang="en-GB" altLang="nl-BE">
                <a:solidFill>
                  <a:srgbClr val="595959"/>
                </a:solidFill>
              </a:rPr>
              <a:t>Verkoop Basic, Advanced of Ultimate pakket</a:t>
            </a:r>
          </a:p>
          <a:p>
            <a:pPr eaLnBrk="1" hangingPunct="1">
              <a:spcAft>
                <a:spcPts val="600"/>
              </a:spcAft>
              <a:buFont typeface="Arial" pitchFamily="34" charset="0"/>
              <a:buChar char="•"/>
            </a:pPr>
            <a:r>
              <a:rPr lang="en-GB" altLang="nl-BE">
                <a:solidFill>
                  <a:srgbClr val="595959"/>
                </a:solidFill>
              </a:rPr>
              <a:t>Feliciteren op Facebook </a:t>
            </a:r>
          </a:p>
          <a:p>
            <a:pPr eaLnBrk="1" hangingPunct="1">
              <a:spcAft>
                <a:spcPts val="600"/>
              </a:spcAft>
              <a:buFont typeface="Arial" pitchFamily="34" charset="0"/>
              <a:buChar char="•"/>
            </a:pPr>
            <a:r>
              <a:rPr lang="en-GB" altLang="nl-BE">
                <a:solidFill>
                  <a:srgbClr val="595959"/>
                </a:solidFill>
              </a:rPr>
              <a:t>Follow-up</a:t>
            </a:r>
          </a:p>
          <a:p>
            <a:pPr eaLnBrk="1" hangingPunct="1">
              <a:spcAft>
                <a:spcPts val="600"/>
              </a:spcAft>
              <a:buFont typeface="Arial" pitchFamily="34" charset="0"/>
              <a:buChar char="•"/>
            </a:pPr>
            <a:r>
              <a:rPr lang="en-GB" altLang="nl-BE">
                <a:solidFill>
                  <a:srgbClr val="595959"/>
                </a:solidFill>
              </a:rPr>
              <a:t>Referenties</a:t>
            </a:r>
          </a:p>
          <a:p>
            <a:pPr eaLnBrk="1" hangingPunct="1">
              <a:spcAft>
                <a:spcPts val="600"/>
              </a:spcAft>
              <a:buFont typeface="Arial" pitchFamily="34" charset="0"/>
              <a:buChar char="•"/>
            </a:pPr>
            <a:r>
              <a:rPr lang="en-GB" altLang="nl-BE">
                <a:solidFill>
                  <a:srgbClr val="595959"/>
                </a:solidFill>
              </a:rPr>
              <a:t>Uitnodigen voor  HOM</a:t>
            </a:r>
          </a:p>
          <a:p>
            <a:pPr eaLnBrk="1" hangingPunct="1">
              <a:spcAft>
                <a:spcPts val="600"/>
              </a:spcAft>
              <a:buFont typeface="Arial" pitchFamily="34" charset="0"/>
              <a:buChar char="•"/>
            </a:pPr>
            <a:r>
              <a:rPr lang="en-GB" altLang="nl-BE">
                <a:solidFill>
                  <a:srgbClr val="595959"/>
                </a:solidFill>
              </a:rPr>
              <a:t>Party geven bij nieuwe klant</a:t>
            </a:r>
          </a:p>
        </p:txBody>
      </p:sp>
      <p:sp>
        <p:nvSpPr>
          <p:cNvPr id="24580" name="TextBox 7"/>
          <p:cNvSpPr txBox="1">
            <a:spLocks noChangeArrowheads="1"/>
          </p:cNvSpPr>
          <p:nvPr/>
        </p:nvSpPr>
        <p:spPr bwMode="auto">
          <a:xfrm>
            <a:off x="762000" y="762000"/>
            <a:ext cx="838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nl-NL" altLang="nl-BE" sz="3600">
                <a:solidFill>
                  <a:srgbClr val="595959"/>
                </a:solidFill>
              </a:rPr>
              <a:t> SKIN Party Stappenplan</a:t>
            </a: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728913"/>
            <a:ext cx="2819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64F4BFA-748B-4231-BAF4-55FF872EC299}" type="slidenum">
              <a:rPr lang="en-US" altLang="nl-BE" sz="1200">
                <a:solidFill>
                  <a:srgbClr val="898989"/>
                </a:solidFill>
              </a:rPr>
              <a:pPr/>
              <a:t>6</a:t>
            </a:fld>
            <a:endParaRPr lang="en-US" altLang="nl-BE" sz="1200">
              <a:solidFill>
                <a:srgbClr val="898989"/>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fade">
                                      <p:cBhvr>
                                        <p:cTn id="7" dur="2000"/>
                                        <p:tgtEl>
                                          <p:spTgt spid="501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0180">
                                            <p:txEl>
                                              <p:pRg st="1" end="1"/>
                                            </p:txEl>
                                          </p:spTgt>
                                        </p:tgtEl>
                                        <p:attrNameLst>
                                          <p:attrName>style.visibility</p:attrName>
                                        </p:attrNameLst>
                                      </p:cBhvr>
                                      <p:to>
                                        <p:strVal val="visible"/>
                                      </p:to>
                                    </p:set>
                                    <p:animEffect transition="in" filter="fade">
                                      <p:cBhvr>
                                        <p:cTn id="12" dur="2000"/>
                                        <p:tgtEl>
                                          <p:spTgt spid="50180">
                                            <p:txEl>
                                              <p:pRg st="1" end="1"/>
                                            </p:txEl>
                                          </p:spTgt>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50180">
                                            <p:txEl>
                                              <p:pRg st="2" end="2"/>
                                            </p:txEl>
                                          </p:spTgt>
                                        </p:tgtEl>
                                        <p:attrNameLst>
                                          <p:attrName>style.visibility</p:attrName>
                                        </p:attrNameLst>
                                      </p:cBhvr>
                                      <p:to>
                                        <p:strVal val="visible"/>
                                      </p:to>
                                    </p:set>
                                    <p:animEffect transition="in" filter="fade">
                                      <p:cBhvr>
                                        <p:cTn id="16" dur="2000"/>
                                        <p:tgtEl>
                                          <p:spTgt spid="50180">
                                            <p:txEl>
                                              <p:pRg st="2" end="2"/>
                                            </p:txEl>
                                          </p:spTgt>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50180">
                                            <p:txEl>
                                              <p:pRg st="3" end="3"/>
                                            </p:txEl>
                                          </p:spTgt>
                                        </p:tgtEl>
                                        <p:attrNameLst>
                                          <p:attrName>style.visibility</p:attrName>
                                        </p:attrNameLst>
                                      </p:cBhvr>
                                      <p:to>
                                        <p:strVal val="visible"/>
                                      </p:to>
                                    </p:set>
                                    <p:animEffect transition="in" filter="fade">
                                      <p:cBhvr>
                                        <p:cTn id="20" dur="2000"/>
                                        <p:tgtEl>
                                          <p:spTgt spid="50180">
                                            <p:txEl>
                                              <p:pRg st="3" end="3"/>
                                            </p:txEl>
                                          </p:spTgt>
                                        </p:tgtEl>
                                      </p:cBhvr>
                                    </p:animEffec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50180">
                                            <p:txEl>
                                              <p:pRg st="4" end="4"/>
                                            </p:txEl>
                                          </p:spTgt>
                                        </p:tgtEl>
                                        <p:attrNameLst>
                                          <p:attrName>style.visibility</p:attrName>
                                        </p:attrNameLst>
                                      </p:cBhvr>
                                      <p:to>
                                        <p:strVal val="visible"/>
                                      </p:to>
                                    </p:set>
                                    <p:animEffect transition="in" filter="fade">
                                      <p:cBhvr>
                                        <p:cTn id="24" dur="2000"/>
                                        <p:tgtEl>
                                          <p:spTgt spid="50180">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par>
                          <p:cTn id="28" fill="hold" nodeType="afterGroup">
                            <p:stCondLst>
                              <p:cond delay="8000"/>
                            </p:stCondLst>
                            <p:childTnLst>
                              <p:par>
                                <p:cTn id="29" presetID="10" presetClass="entr" presetSubtype="0" fill="hold" nodeType="afterEffect">
                                  <p:stCondLst>
                                    <p:cond delay="0"/>
                                  </p:stCondLst>
                                  <p:childTnLst>
                                    <p:set>
                                      <p:cBhvr>
                                        <p:cTn id="30" dur="1" fill="hold">
                                          <p:stCondLst>
                                            <p:cond delay="0"/>
                                          </p:stCondLst>
                                        </p:cTn>
                                        <p:tgtEl>
                                          <p:spTgt spid="50180">
                                            <p:txEl>
                                              <p:pRg st="5" end="5"/>
                                            </p:txEl>
                                          </p:spTgt>
                                        </p:tgtEl>
                                        <p:attrNameLst>
                                          <p:attrName>style.visibility</p:attrName>
                                        </p:attrNameLst>
                                      </p:cBhvr>
                                      <p:to>
                                        <p:strVal val="visible"/>
                                      </p:to>
                                    </p:set>
                                    <p:animEffect transition="in" filter="fade">
                                      <p:cBhvr>
                                        <p:cTn id="31" dur="2000"/>
                                        <p:tgtEl>
                                          <p:spTgt spid="50180">
                                            <p:txEl>
                                              <p:pRg st="5" end="5"/>
                                            </p:txEl>
                                          </p:spTgt>
                                        </p:tgtEl>
                                      </p:cBhvr>
                                    </p:animEffect>
                                  </p:childTnLst>
                                </p:cTn>
                              </p:par>
                            </p:childTnLst>
                          </p:cTn>
                        </p:par>
                        <p:par>
                          <p:cTn id="32" fill="hold" nodeType="afterGroup">
                            <p:stCondLst>
                              <p:cond delay="10000"/>
                            </p:stCondLst>
                            <p:childTnLst>
                              <p:par>
                                <p:cTn id="33" presetID="10" presetClass="entr" presetSubtype="0" fill="hold" nodeType="afterEffect">
                                  <p:stCondLst>
                                    <p:cond delay="0"/>
                                  </p:stCondLst>
                                  <p:childTnLst>
                                    <p:set>
                                      <p:cBhvr>
                                        <p:cTn id="34" dur="1" fill="hold">
                                          <p:stCondLst>
                                            <p:cond delay="0"/>
                                          </p:stCondLst>
                                        </p:cTn>
                                        <p:tgtEl>
                                          <p:spTgt spid="50180">
                                            <p:txEl>
                                              <p:pRg st="6" end="6"/>
                                            </p:txEl>
                                          </p:spTgt>
                                        </p:tgtEl>
                                        <p:attrNameLst>
                                          <p:attrName>style.visibility</p:attrName>
                                        </p:attrNameLst>
                                      </p:cBhvr>
                                      <p:to>
                                        <p:strVal val="visible"/>
                                      </p:to>
                                    </p:set>
                                    <p:animEffect transition="in" filter="fade">
                                      <p:cBhvr>
                                        <p:cTn id="35" dur="2000"/>
                                        <p:tgtEl>
                                          <p:spTgt spid="50180">
                                            <p:txEl>
                                              <p:pRg st="6" end="6"/>
                                            </p:txEl>
                                          </p:spTgt>
                                        </p:tgtEl>
                                      </p:cBhvr>
                                    </p:animEffect>
                                  </p:childTnLst>
                                </p:cTn>
                              </p:par>
                            </p:childTnLst>
                          </p:cTn>
                        </p:par>
                        <p:par>
                          <p:cTn id="36" fill="hold" nodeType="afterGroup">
                            <p:stCondLst>
                              <p:cond delay="12000"/>
                            </p:stCondLst>
                            <p:childTnLst>
                              <p:par>
                                <p:cTn id="37" presetID="10" presetClass="entr" presetSubtype="0" fill="hold" nodeType="afterEffect">
                                  <p:stCondLst>
                                    <p:cond delay="0"/>
                                  </p:stCondLst>
                                  <p:childTnLst>
                                    <p:set>
                                      <p:cBhvr>
                                        <p:cTn id="38" dur="1" fill="hold">
                                          <p:stCondLst>
                                            <p:cond delay="0"/>
                                          </p:stCondLst>
                                        </p:cTn>
                                        <p:tgtEl>
                                          <p:spTgt spid="50180">
                                            <p:txEl>
                                              <p:pRg st="7" end="7"/>
                                            </p:txEl>
                                          </p:spTgt>
                                        </p:tgtEl>
                                        <p:attrNameLst>
                                          <p:attrName>style.visibility</p:attrName>
                                        </p:attrNameLst>
                                      </p:cBhvr>
                                      <p:to>
                                        <p:strVal val="visible"/>
                                      </p:to>
                                    </p:set>
                                    <p:animEffect transition="in" filter="fade">
                                      <p:cBhvr>
                                        <p:cTn id="39" dur="2000"/>
                                        <p:tgtEl>
                                          <p:spTgt spid="50180">
                                            <p:txEl>
                                              <p:pRg st="7" end="7"/>
                                            </p:txEl>
                                          </p:spTgt>
                                        </p:tgtEl>
                                      </p:cBhvr>
                                    </p:animEffect>
                                  </p:childTnLst>
                                </p:cTn>
                              </p:par>
                            </p:childTnLst>
                          </p:cTn>
                        </p:par>
                        <p:par>
                          <p:cTn id="40" fill="hold" nodeType="afterGroup">
                            <p:stCondLst>
                              <p:cond delay="14000"/>
                            </p:stCondLst>
                            <p:childTnLst>
                              <p:par>
                                <p:cTn id="41" presetID="10" presetClass="entr" presetSubtype="0" fill="hold" nodeType="afterEffect">
                                  <p:stCondLst>
                                    <p:cond delay="0"/>
                                  </p:stCondLst>
                                  <p:childTnLst>
                                    <p:set>
                                      <p:cBhvr>
                                        <p:cTn id="42" dur="1" fill="hold">
                                          <p:stCondLst>
                                            <p:cond delay="0"/>
                                          </p:stCondLst>
                                        </p:cTn>
                                        <p:tgtEl>
                                          <p:spTgt spid="50180">
                                            <p:txEl>
                                              <p:pRg st="8" end="8"/>
                                            </p:txEl>
                                          </p:spTgt>
                                        </p:tgtEl>
                                        <p:attrNameLst>
                                          <p:attrName>style.visibility</p:attrName>
                                        </p:attrNameLst>
                                      </p:cBhvr>
                                      <p:to>
                                        <p:strVal val="visible"/>
                                      </p:to>
                                    </p:set>
                                    <p:animEffect transition="in" filter="fade">
                                      <p:cBhvr>
                                        <p:cTn id="43" dur="2000"/>
                                        <p:tgtEl>
                                          <p:spTgt spid="50180">
                                            <p:txEl>
                                              <p:pRg st="8" end="8"/>
                                            </p:txEl>
                                          </p:spTgt>
                                        </p:tgtEl>
                                      </p:cBhvr>
                                    </p:animEffect>
                                  </p:childTnLst>
                                </p:cTn>
                              </p:par>
                            </p:childTnLst>
                          </p:cTn>
                        </p:par>
                        <p:par>
                          <p:cTn id="44" fill="hold" nodeType="afterGroup">
                            <p:stCondLst>
                              <p:cond delay="16000"/>
                            </p:stCondLst>
                            <p:childTnLst>
                              <p:par>
                                <p:cTn id="45" presetID="10" presetClass="entr" presetSubtype="0" fill="hold" nodeType="afterEffect">
                                  <p:stCondLst>
                                    <p:cond delay="0"/>
                                  </p:stCondLst>
                                  <p:childTnLst>
                                    <p:set>
                                      <p:cBhvr>
                                        <p:cTn id="46" dur="1" fill="hold">
                                          <p:stCondLst>
                                            <p:cond delay="0"/>
                                          </p:stCondLst>
                                        </p:cTn>
                                        <p:tgtEl>
                                          <p:spTgt spid="50180">
                                            <p:txEl>
                                              <p:pRg st="9" end="9"/>
                                            </p:txEl>
                                          </p:spTgt>
                                        </p:tgtEl>
                                        <p:attrNameLst>
                                          <p:attrName>style.visibility</p:attrName>
                                        </p:attrNameLst>
                                      </p:cBhvr>
                                      <p:to>
                                        <p:strVal val="visible"/>
                                      </p:to>
                                    </p:set>
                                    <p:animEffect transition="in" filter="fade">
                                      <p:cBhvr>
                                        <p:cTn id="47" dur="2000"/>
                                        <p:tgtEl>
                                          <p:spTgt spid="50180">
                                            <p:txEl>
                                              <p:pRg st="9" end="9"/>
                                            </p:txEl>
                                          </p:spTgt>
                                        </p:tgtEl>
                                      </p:cBhvr>
                                    </p:animEffect>
                                  </p:childTnLst>
                                </p:cTn>
                              </p:par>
                            </p:childTnLst>
                          </p:cTn>
                        </p:par>
                        <p:par>
                          <p:cTn id="48" fill="hold" nodeType="afterGroup">
                            <p:stCondLst>
                              <p:cond delay="18000"/>
                            </p:stCondLst>
                            <p:childTnLst>
                              <p:par>
                                <p:cTn id="49" presetID="10" presetClass="entr" presetSubtype="0" fill="hold" nodeType="afterEffect">
                                  <p:stCondLst>
                                    <p:cond delay="0"/>
                                  </p:stCondLst>
                                  <p:childTnLst>
                                    <p:set>
                                      <p:cBhvr>
                                        <p:cTn id="50" dur="1" fill="hold">
                                          <p:stCondLst>
                                            <p:cond delay="0"/>
                                          </p:stCondLst>
                                        </p:cTn>
                                        <p:tgtEl>
                                          <p:spTgt spid="50180">
                                            <p:txEl>
                                              <p:pRg st="10" end="10"/>
                                            </p:txEl>
                                          </p:spTgt>
                                        </p:tgtEl>
                                        <p:attrNameLst>
                                          <p:attrName>style.visibility</p:attrName>
                                        </p:attrNameLst>
                                      </p:cBhvr>
                                      <p:to>
                                        <p:strVal val="visible"/>
                                      </p:to>
                                    </p:set>
                                    <p:animEffect transition="in" filter="fade">
                                      <p:cBhvr>
                                        <p:cTn id="51" dur="2000"/>
                                        <p:tgtEl>
                                          <p:spTgt spid="5018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575" y="0"/>
            <a:ext cx="2120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2291"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US">
              <a:latin typeface="Arial" charset="0"/>
              <a:ea typeface="MS PGothic" charset="0"/>
              <a:cs typeface="MS PGothic" charset="0"/>
            </a:endParaRPr>
          </a:p>
        </p:txBody>
      </p:sp>
      <p:sp>
        <p:nvSpPr>
          <p:cNvPr id="5" name="TextBox 4"/>
          <p:cNvSpPr txBox="1"/>
          <p:nvPr/>
        </p:nvSpPr>
        <p:spPr>
          <a:xfrm>
            <a:off x="0" y="762000"/>
            <a:ext cx="9105900" cy="646113"/>
          </a:xfrm>
          <a:prstGeom prst="rect">
            <a:avLst/>
          </a:prstGeom>
          <a:noFill/>
        </p:spPr>
        <p:txBody>
          <a:bodyPr>
            <a:spAutoFit/>
          </a:bodyPr>
          <a:lstStyle/>
          <a:p>
            <a:pPr eaLnBrk="1" fontAlgn="auto" hangingPunct="1">
              <a:spcBef>
                <a:spcPts val="0"/>
              </a:spcBef>
              <a:spcAft>
                <a:spcPts val="0"/>
              </a:spcAft>
              <a:defRPr/>
            </a:pPr>
            <a:r>
              <a:rPr lang="en-US" sz="3000" b="1" dirty="0">
                <a:solidFill>
                  <a:schemeClr val="tx1">
                    <a:lumMod val="65000"/>
                    <a:lumOff val="35000"/>
                  </a:schemeClr>
                </a:solidFill>
                <a:latin typeface="Arial" panose="020B0604020202020204" pitchFamily="34" charset="0"/>
                <a:ea typeface="+mn-ea"/>
                <a:cs typeface="Arial" panose="020B0604020202020204" pitchFamily="34" charset="0"/>
              </a:rPr>
              <a:t>                        </a:t>
            </a:r>
            <a:r>
              <a:rPr lang="en-US" sz="3600" dirty="0">
                <a:solidFill>
                  <a:schemeClr val="tx1">
                    <a:lumMod val="65000"/>
                    <a:lumOff val="35000"/>
                  </a:schemeClr>
                </a:solidFill>
                <a:latin typeface="+mj-lt"/>
                <a:ea typeface="+mn-ea"/>
                <a:cs typeface="Arial" panose="020B0604020202020204" pitchFamily="34" charset="0"/>
              </a:rPr>
              <a:t>Hoe </a:t>
            </a:r>
            <a:r>
              <a:rPr lang="en-US" sz="3600" dirty="0" err="1">
                <a:solidFill>
                  <a:schemeClr val="tx1">
                    <a:lumMod val="65000"/>
                    <a:lumOff val="35000"/>
                  </a:schemeClr>
                </a:solidFill>
                <a:latin typeface="+mj-lt"/>
                <a:ea typeface="+mn-ea"/>
                <a:cs typeface="Arial" panose="020B0604020202020204" pitchFamily="34" charset="0"/>
              </a:rPr>
              <a:t>verloopt</a:t>
            </a:r>
            <a:r>
              <a:rPr lang="en-US" sz="3600" dirty="0">
                <a:solidFill>
                  <a:schemeClr val="tx1">
                    <a:lumMod val="65000"/>
                    <a:lumOff val="35000"/>
                  </a:schemeClr>
                </a:solidFill>
                <a:latin typeface="+mj-lt"/>
                <a:ea typeface="+mn-ea"/>
                <a:cs typeface="Arial" panose="020B0604020202020204" pitchFamily="34" charset="0"/>
              </a:rPr>
              <a:t> </a:t>
            </a:r>
            <a:r>
              <a:rPr lang="en-US" sz="3600" dirty="0" err="1">
                <a:solidFill>
                  <a:schemeClr val="tx1">
                    <a:lumMod val="65000"/>
                    <a:lumOff val="35000"/>
                  </a:schemeClr>
                </a:solidFill>
                <a:latin typeface="+mj-lt"/>
                <a:ea typeface="+mn-ea"/>
                <a:cs typeface="Arial" panose="020B0604020202020204" pitchFamily="34" charset="0"/>
              </a:rPr>
              <a:t>een</a:t>
            </a:r>
            <a:r>
              <a:rPr lang="en-US" sz="3600" dirty="0">
                <a:solidFill>
                  <a:schemeClr val="tx1">
                    <a:lumMod val="65000"/>
                    <a:lumOff val="35000"/>
                  </a:schemeClr>
                </a:solidFill>
                <a:latin typeface="+mj-lt"/>
                <a:ea typeface="+mn-ea"/>
                <a:cs typeface="Arial" panose="020B0604020202020204" pitchFamily="34" charset="0"/>
              </a:rPr>
              <a:t> SKIN Party</a:t>
            </a:r>
          </a:p>
        </p:txBody>
      </p:sp>
      <p:sp>
        <p:nvSpPr>
          <p:cNvPr id="6" name="TextBox 5"/>
          <p:cNvSpPr txBox="1"/>
          <p:nvPr/>
        </p:nvSpPr>
        <p:spPr>
          <a:xfrm>
            <a:off x="350838" y="1690688"/>
            <a:ext cx="5821362" cy="4862512"/>
          </a:xfrm>
          <a:prstGeom prst="rect">
            <a:avLst/>
          </a:prstGeom>
          <a:noFill/>
        </p:spPr>
        <p:txBody>
          <a:bodyPr>
            <a:spAutoFit/>
          </a:bodyPr>
          <a:lstStyle/>
          <a:p>
            <a:pPr marL="285750" indent="-285750" eaLnBrk="1" fontAlgn="auto" hangingPunct="1">
              <a:spcBef>
                <a:spcPts val="0"/>
              </a:spcBef>
              <a:spcAft>
                <a:spcPts val="1200"/>
              </a:spcAft>
              <a:buFont typeface="Wingdings" panose="05000000000000000000" pitchFamily="2" charset="2"/>
              <a:buChar char="ü"/>
              <a:defRPr/>
            </a:pPr>
            <a:r>
              <a:rPr lang="nl-NL" dirty="0">
                <a:solidFill>
                  <a:schemeClr val="tx1">
                    <a:lumMod val="65000"/>
                    <a:lumOff val="35000"/>
                  </a:schemeClr>
                </a:solidFill>
                <a:latin typeface="+mj-lt"/>
                <a:ea typeface="+mn-ea"/>
                <a:cs typeface="Arial" panose="020B0604020202020204" pitchFamily="34" charset="0"/>
              </a:rPr>
              <a:t>Introduceer jezelf</a:t>
            </a:r>
          </a:p>
          <a:p>
            <a:pPr marL="285750" indent="-285750" eaLnBrk="1" fontAlgn="auto" hangingPunct="1">
              <a:spcBef>
                <a:spcPts val="0"/>
              </a:spcBef>
              <a:spcAft>
                <a:spcPts val="1200"/>
              </a:spcAft>
              <a:buFont typeface="Wingdings" panose="05000000000000000000" pitchFamily="2" charset="2"/>
              <a:buChar char="ü"/>
              <a:defRPr/>
            </a:pPr>
            <a:r>
              <a:rPr lang="nl-NL" dirty="0">
                <a:solidFill>
                  <a:schemeClr val="tx1">
                    <a:lumMod val="65000"/>
                    <a:lumOff val="35000"/>
                  </a:schemeClr>
                </a:solidFill>
                <a:latin typeface="+mj-lt"/>
                <a:ea typeface="+mn-ea"/>
                <a:cs typeface="Arial" panose="020B0604020202020204" pitchFamily="34" charset="0"/>
              </a:rPr>
              <a:t>Leer je gasten het belang van een goede huidverzorging (Gebruik de SKIN Party presentatie)</a:t>
            </a:r>
          </a:p>
          <a:p>
            <a:pPr marL="285750" indent="-285750" eaLnBrk="1" fontAlgn="auto" hangingPunct="1">
              <a:spcBef>
                <a:spcPts val="0"/>
              </a:spcBef>
              <a:spcAft>
                <a:spcPts val="1200"/>
              </a:spcAft>
              <a:buFont typeface="Wingdings" panose="05000000000000000000" pitchFamily="2" charset="2"/>
              <a:buChar char="ü"/>
              <a:defRPr/>
            </a:pPr>
            <a:r>
              <a:rPr lang="nl-NL" dirty="0">
                <a:solidFill>
                  <a:schemeClr val="tx1">
                    <a:lumMod val="65000"/>
                    <a:lumOff val="35000"/>
                  </a:schemeClr>
                </a:solidFill>
                <a:latin typeface="+mj-lt"/>
                <a:ea typeface="+mn-ea"/>
                <a:cs typeface="Arial" panose="020B0604020202020204" pitchFamily="34" charset="0"/>
              </a:rPr>
              <a:t>Leer klanten over het belang van zowel innerlijke als uiterlijke voeding</a:t>
            </a:r>
          </a:p>
          <a:p>
            <a:pPr marL="285750" indent="-285750" eaLnBrk="1" fontAlgn="auto" hangingPunct="1">
              <a:spcBef>
                <a:spcPts val="0"/>
              </a:spcBef>
              <a:spcAft>
                <a:spcPts val="1200"/>
              </a:spcAft>
              <a:buFont typeface="Wingdings" panose="05000000000000000000" pitchFamily="2" charset="2"/>
              <a:buChar char="ü"/>
              <a:defRPr/>
            </a:pPr>
            <a:r>
              <a:rPr lang="nl-NL" dirty="0">
                <a:solidFill>
                  <a:schemeClr val="tx1">
                    <a:lumMod val="65000"/>
                    <a:lumOff val="35000"/>
                  </a:schemeClr>
                </a:solidFill>
                <a:latin typeface="+mj-lt"/>
                <a:ea typeface="+mn-ea"/>
                <a:cs typeface="Arial" panose="020B0604020202020204" pitchFamily="34" charset="0"/>
              </a:rPr>
              <a:t>Breek het ijs met Face Fitness</a:t>
            </a:r>
          </a:p>
          <a:p>
            <a:pPr marL="285750" indent="-285750" eaLnBrk="1" fontAlgn="auto" hangingPunct="1">
              <a:spcBef>
                <a:spcPts val="0"/>
              </a:spcBef>
              <a:spcAft>
                <a:spcPts val="1200"/>
              </a:spcAft>
              <a:buFont typeface="Wingdings" panose="05000000000000000000" pitchFamily="2" charset="2"/>
              <a:buChar char="ü"/>
              <a:defRPr/>
            </a:pPr>
            <a:r>
              <a:rPr lang="nl-NL" dirty="0">
                <a:solidFill>
                  <a:schemeClr val="tx1">
                    <a:lumMod val="65000"/>
                    <a:lumOff val="35000"/>
                  </a:schemeClr>
                </a:solidFill>
                <a:latin typeface="+mj-lt"/>
                <a:ea typeface="+mn-ea"/>
                <a:cs typeface="Arial" panose="020B0604020202020204" pitchFamily="34" charset="0"/>
              </a:rPr>
              <a:t>Houd een SKIN welzijnsevaluatie</a:t>
            </a:r>
          </a:p>
          <a:p>
            <a:pPr eaLnBrk="1" fontAlgn="auto" hangingPunct="1">
              <a:spcBef>
                <a:spcPts val="0"/>
              </a:spcBef>
              <a:spcAft>
                <a:spcPts val="1200"/>
              </a:spcAft>
              <a:defRPr/>
            </a:pPr>
            <a:r>
              <a:rPr lang="nl-NL" sz="1600" dirty="0">
                <a:solidFill>
                  <a:schemeClr val="tx1">
                    <a:lumMod val="65000"/>
                    <a:lumOff val="35000"/>
                  </a:schemeClr>
                </a:solidFill>
                <a:latin typeface="+mj-lt"/>
                <a:ea typeface="+mn-ea"/>
                <a:cs typeface="Arial" panose="020B0604020202020204" pitchFamily="34" charset="0"/>
              </a:rPr>
              <a:t>	</a:t>
            </a:r>
            <a:r>
              <a:rPr lang="nl-NL" sz="1600" i="1" dirty="0">
                <a:solidFill>
                  <a:schemeClr val="tx1">
                    <a:lumMod val="65000"/>
                    <a:lumOff val="35000"/>
                  </a:schemeClr>
                </a:solidFill>
                <a:latin typeface="+mj-lt"/>
                <a:ea typeface="+mn-ea"/>
                <a:cs typeface="Arial" panose="020B0604020202020204" pitchFamily="34" charset="0"/>
              </a:rPr>
              <a:t>Help je klanten het formulier in te vullen en bepaal 	de juiste producten. </a:t>
            </a:r>
          </a:p>
          <a:p>
            <a:pPr marL="285750" indent="-285750" eaLnBrk="1" fontAlgn="auto" hangingPunct="1">
              <a:spcBef>
                <a:spcPts val="0"/>
              </a:spcBef>
              <a:spcAft>
                <a:spcPts val="1200"/>
              </a:spcAft>
              <a:buFont typeface="Wingdings" panose="05000000000000000000" pitchFamily="2" charset="2"/>
              <a:buChar char="ü"/>
              <a:defRPr/>
            </a:pPr>
            <a:r>
              <a:rPr lang="nl-NL" dirty="0">
                <a:solidFill>
                  <a:schemeClr val="tx1">
                    <a:lumMod val="65000"/>
                    <a:lumOff val="35000"/>
                  </a:schemeClr>
                </a:solidFill>
                <a:latin typeface="+mj-lt"/>
                <a:ea typeface="+mn-ea"/>
                <a:cs typeface="Arial" panose="020B0604020202020204" pitchFamily="34" charset="0"/>
              </a:rPr>
              <a:t>Demonstreer de producten</a:t>
            </a:r>
          </a:p>
          <a:p>
            <a:pPr eaLnBrk="1" fontAlgn="auto" hangingPunct="1">
              <a:spcBef>
                <a:spcPts val="0"/>
              </a:spcBef>
              <a:spcAft>
                <a:spcPts val="1200"/>
              </a:spcAft>
              <a:defRPr/>
            </a:pPr>
            <a:r>
              <a:rPr lang="nl-NL" sz="1600" dirty="0">
                <a:solidFill>
                  <a:schemeClr val="tx1">
                    <a:lumMod val="65000"/>
                    <a:lumOff val="35000"/>
                  </a:schemeClr>
                </a:solidFill>
                <a:latin typeface="+mj-lt"/>
                <a:ea typeface="+mn-ea"/>
                <a:cs typeface="Arial" panose="020B0604020202020204" pitchFamily="34" charset="0"/>
              </a:rPr>
              <a:t>	</a:t>
            </a:r>
            <a:r>
              <a:rPr lang="nl-NL" sz="1600" i="1" dirty="0">
                <a:solidFill>
                  <a:schemeClr val="tx1">
                    <a:lumMod val="65000"/>
                    <a:lumOff val="35000"/>
                  </a:schemeClr>
                </a:solidFill>
                <a:latin typeface="+mj-lt"/>
                <a:ea typeface="+mn-ea"/>
                <a:cs typeface="Arial" panose="020B0604020202020204" pitchFamily="34" charset="0"/>
              </a:rPr>
              <a:t>Gedurende de SKIN party is het jouw taak om de 	mensen te begeleiden bij het aanbrengen van de 	producten. NIET om de producten zelf aan te 	brengen bij de mensen</a:t>
            </a:r>
            <a:r>
              <a:rPr lang="nl-NL" sz="1600" i="1" dirty="0">
                <a:solidFill>
                  <a:schemeClr val="tx1">
                    <a:lumMod val="65000"/>
                    <a:lumOff val="35000"/>
                  </a:schemeClr>
                </a:solidFill>
                <a:latin typeface="+mj-lt"/>
                <a:ea typeface="+mn-ea"/>
              </a:rPr>
              <a:t>. </a:t>
            </a:r>
            <a:endParaRPr lang="en-GB" sz="1600" i="1" dirty="0">
              <a:solidFill>
                <a:schemeClr val="tx1">
                  <a:lumMod val="65000"/>
                  <a:lumOff val="35000"/>
                </a:schemeClr>
              </a:solidFill>
              <a:latin typeface="+mj-lt"/>
              <a:ea typeface="+mn-ea"/>
            </a:endParaRPr>
          </a:p>
        </p:txBody>
      </p:sp>
      <p:pic>
        <p:nvPicPr>
          <p:cNvPr id="266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t="12823" b="13483"/>
          <a:stretch>
            <a:fillRect/>
          </a:stretch>
        </p:blipFill>
        <p:spPr bwMode="auto">
          <a:xfrm>
            <a:off x="6019800" y="2589213"/>
            <a:ext cx="3124200"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6631"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286608CC-533A-474B-A046-4B63D0BB8A47}" type="slidenum">
              <a:rPr lang="en-US" altLang="nl-BE" sz="1200">
                <a:solidFill>
                  <a:srgbClr val="898989"/>
                </a:solidFill>
              </a:rPr>
              <a:pPr/>
              <a:t>7</a:t>
            </a:fld>
            <a:endParaRPr lang="en-US" altLang="nl-BE" sz="1200">
              <a:solidFill>
                <a:srgbClr val="898989"/>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12700"/>
            <a:ext cx="2120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3315" name="Picture 9"/>
          <p:cNvPicPr>
            <a:picLocks noChangeAspect="1" noChangeArrowheads="1"/>
          </p:cNvPicPr>
          <p:nvPr/>
        </p:nvPicPr>
        <p:blipFill>
          <a:blip r:embed="rId4"/>
          <a:srcRect/>
          <a:stretch>
            <a:fillRect/>
          </a:stretch>
        </p:blipFill>
        <p:spPr bwMode="auto">
          <a:xfrm>
            <a:off x="5715000" y="4419600"/>
            <a:ext cx="3276600" cy="2185988"/>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3316"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US">
              <a:latin typeface="Arial" charset="0"/>
              <a:ea typeface="MS PGothic" charset="0"/>
              <a:cs typeface="MS PGothic" charset="0"/>
            </a:endParaRPr>
          </a:p>
        </p:txBody>
      </p:sp>
      <p:sp>
        <p:nvSpPr>
          <p:cNvPr id="7" name="TextBox 6"/>
          <p:cNvSpPr txBox="1"/>
          <p:nvPr/>
        </p:nvSpPr>
        <p:spPr>
          <a:xfrm>
            <a:off x="234950" y="801688"/>
            <a:ext cx="9137650" cy="646112"/>
          </a:xfrm>
          <a:prstGeom prst="rect">
            <a:avLst/>
          </a:prstGeom>
          <a:noFill/>
        </p:spPr>
        <p:txBody>
          <a:bodyPr>
            <a:spAutoFit/>
          </a:bodyPr>
          <a:lstStyle/>
          <a:p>
            <a:pPr algn="ctr" eaLnBrk="1" fontAlgn="auto" hangingPunct="1">
              <a:spcBef>
                <a:spcPts val="0"/>
              </a:spcBef>
              <a:spcAft>
                <a:spcPts val="0"/>
              </a:spcAft>
              <a:defRPr/>
            </a:pPr>
            <a:r>
              <a:rPr lang="en-US" sz="3600" b="1" dirty="0">
                <a:solidFill>
                  <a:schemeClr val="tx1">
                    <a:lumMod val="65000"/>
                    <a:lumOff val="35000"/>
                  </a:schemeClr>
                </a:solidFill>
                <a:latin typeface="+mj-lt"/>
                <a:ea typeface="+mn-ea"/>
                <a:cs typeface="Arial" panose="020B0604020202020204" pitchFamily="34" charset="0"/>
              </a:rPr>
              <a:t>          </a:t>
            </a:r>
            <a:r>
              <a:rPr lang="en-US" sz="3600" dirty="0">
                <a:solidFill>
                  <a:schemeClr val="tx1">
                    <a:lumMod val="65000"/>
                    <a:lumOff val="35000"/>
                  </a:schemeClr>
                </a:solidFill>
                <a:latin typeface="+mj-lt"/>
                <a:ea typeface="+mn-ea"/>
                <a:cs typeface="Arial" panose="020B0604020202020204" pitchFamily="34" charset="0"/>
              </a:rPr>
              <a:t>De </a:t>
            </a:r>
            <a:r>
              <a:rPr lang="en-US" sz="3600" dirty="0" err="1">
                <a:solidFill>
                  <a:schemeClr val="tx1">
                    <a:lumMod val="65000"/>
                    <a:lumOff val="35000"/>
                  </a:schemeClr>
                </a:solidFill>
                <a:latin typeface="+mj-lt"/>
                <a:ea typeface="+mn-ea"/>
                <a:cs typeface="Arial" panose="020B0604020202020204" pitchFamily="34" charset="0"/>
              </a:rPr>
              <a:t>aankleding</a:t>
            </a:r>
            <a:r>
              <a:rPr lang="en-US" sz="3600" dirty="0">
                <a:solidFill>
                  <a:schemeClr val="tx1">
                    <a:lumMod val="65000"/>
                    <a:lumOff val="35000"/>
                  </a:schemeClr>
                </a:solidFill>
                <a:latin typeface="+mj-lt"/>
                <a:ea typeface="+mn-ea"/>
                <a:cs typeface="Arial" panose="020B0604020202020204" pitchFamily="34" charset="0"/>
              </a:rPr>
              <a:t> van je SKIN Party</a:t>
            </a:r>
          </a:p>
        </p:txBody>
      </p:sp>
      <p:sp>
        <p:nvSpPr>
          <p:cNvPr id="28677" name="Rectangle 8"/>
          <p:cNvSpPr>
            <a:spLocks noChangeArrowheads="1"/>
          </p:cNvSpPr>
          <p:nvPr/>
        </p:nvSpPr>
        <p:spPr bwMode="auto">
          <a:xfrm>
            <a:off x="153988" y="1600200"/>
            <a:ext cx="88376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nl-NL" altLang="nl-BE" sz="1800">
              <a:solidFill>
                <a:srgbClr val="595959"/>
              </a:solidFill>
            </a:endParaRPr>
          </a:p>
          <a:p>
            <a:pPr eaLnBrk="1" hangingPunct="1"/>
            <a:r>
              <a:rPr lang="nl-NL" altLang="nl-BE" sz="1800">
                <a:solidFill>
                  <a:srgbClr val="595959"/>
                </a:solidFill>
              </a:rPr>
              <a:t>Een succesvolle SKIN party zit hem ook in de aankleding. Maak er een luxe ervaring van voor je klanten. Zorg dat je aandacht besteed aan de details:</a:t>
            </a:r>
          </a:p>
          <a:p>
            <a:pPr eaLnBrk="1" hangingPunct="1"/>
            <a:endParaRPr lang="nl-NL" altLang="nl-BE" sz="1800">
              <a:solidFill>
                <a:srgbClr val="595959"/>
              </a:solidFill>
            </a:endParaRPr>
          </a:p>
          <a:p>
            <a:pPr eaLnBrk="1" hangingPunct="1">
              <a:buFont typeface="Wingdings" pitchFamily="2" charset="2"/>
              <a:buChar char="ü"/>
            </a:pPr>
            <a:r>
              <a:rPr lang="nl-NL" altLang="nl-BE" sz="1800">
                <a:solidFill>
                  <a:srgbClr val="595959"/>
                </a:solidFill>
              </a:rPr>
              <a:t> Rustige relax muziek op de achtergrond bij binnenkomst</a:t>
            </a:r>
          </a:p>
          <a:p>
            <a:pPr eaLnBrk="1" hangingPunct="1">
              <a:buFont typeface="Wingdings" pitchFamily="2" charset="2"/>
              <a:buChar char="ü"/>
            </a:pPr>
            <a:endParaRPr lang="nl-NL" altLang="nl-BE" sz="1800">
              <a:solidFill>
                <a:srgbClr val="595959"/>
              </a:solidFill>
            </a:endParaRPr>
          </a:p>
          <a:p>
            <a:pPr eaLnBrk="1" hangingPunct="1">
              <a:buFont typeface="Wingdings" pitchFamily="2" charset="2"/>
              <a:buChar char="ü"/>
            </a:pPr>
            <a:r>
              <a:rPr lang="nl-NL" altLang="nl-BE" sz="1800">
                <a:solidFill>
                  <a:srgbClr val="595959"/>
                </a:solidFill>
              </a:rPr>
              <a:t> Zacht dimlicht</a:t>
            </a:r>
          </a:p>
          <a:p>
            <a:pPr eaLnBrk="1" hangingPunct="1">
              <a:buFont typeface="Wingdings" pitchFamily="2" charset="2"/>
              <a:buChar char="ü"/>
            </a:pPr>
            <a:endParaRPr lang="nl-NL" altLang="nl-BE" sz="1800">
              <a:solidFill>
                <a:srgbClr val="595959"/>
              </a:solidFill>
            </a:endParaRPr>
          </a:p>
          <a:p>
            <a:pPr eaLnBrk="1" hangingPunct="1">
              <a:buFont typeface="Wingdings" pitchFamily="2" charset="2"/>
              <a:buChar char="ü"/>
            </a:pPr>
            <a:r>
              <a:rPr lang="nl-NL" altLang="nl-BE" sz="1800">
                <a:solidFill>
                  <a:srgbClr val="595959"/>
                </a:solidFill>
              </a:rPr>
              <a:t> Nette, schone tafels met tafelkleden en handdoeken (let op de aankleding: unisex)</a:t>
            </a:r>
          </a:p>
          <a:p>
            <a:pPr eaLnBrk="1" hangingPunct="1">
              <a:buFont typeface="Wingdings" pitchFamily="2" charset="2"/>
              <a:buChar char="ü"/>
            </a:pPr>
            <a:endParaRPr lang="nl-NL" altLang="nl-BE" sz="1800">
              <a:solidFill>
                <a:srgbClr val="595959"/>
              </a:solidFill>
            </a:endParaRPr>
          </a:p>
          <a:p>
            <a:pPr eaLnBrk="1" hangingPunct="1">
              <a:buFont typeface="Wingdings" pitchFamily="2" charset="2"/>
              <a:buChar char="ü"/>
            </a:pPr>
            <a:r>
              <a:rPr lang="nl-NL" altLang="nl-BE" sz="1800">
                <a:solidFill>
                  <a:srgbClr val="595959"/>
                </a:solidFill>
              </a:rPr>
              <a:t> Bied een Herbalife </a:t>
            </a:r>
            <a:r>
              <a:rPr lang="nl-NL" altLang="nl-NL" sz="1800">
                <a:solidFill>
                  <a:srgbClr val="595959"/>
                </a:solidFill>
              </a:rPr>
              <a:t>“</a:t>
            </a:r>
            <a:r>
              <a:rPr lang="nl-NL" altLang="nl-BE" sz="1800">
                <a:solidFill>
                  <a:srgbClr val="595959"/>
                </a:solidFill>
              </a:rPr>
              <a:t>cocktail</a:t>
            </a:r>
            <a:r>
              <a:rPr lang="nl-NL" altLang="nl-NL" sz="1800">
                <a:solidFill>
                  <a:srgbClr val="595959"/>
                </a:solidFill>
              </a:rPr>
              <a:t>”</a:t>
            </a:r>
            <a:r>
              <a:rPr lang="nl-NL" altLang="nl-BE" sz="1800">
                <a:solidFill>
                  <a:srgbClr val="595959"/>
                </a:solidFill>
              </a:rPr>
              <a:t> aan bij binnenkomst </a:t>
            </a:r>
          </a:p>
          <a:p>
            <a:pPr eaLnBrk="1" hangingPunct="1"/>
            <a:r>
              <a:rPr lang="nl-NL" altLang="nl-BE" sz="1800">
                <a:solidFill>
                  <a:srgbClr val="595959"/>
                </a:solidFill>
              </a:rPr>
              <a:t>	(mix bvb Spa Marie Henriette met Aloë Mango)</a:t>
            </a:r>
          </a:p>
          <a:p>
            <a:pPr eaLnBrk="1" hangingPunct="1">
              <a:buFont typeface="Wingdings" pitchFamily="2" charset="2"/>
              <a:buChar char="ü"/>
            </a:pPr>
            <a:endParaRPr lang="nl-NL" altLang="nl-BE" sz="1800">
              <a:solidFill>
                <a:srgbClr val="595959"/>
              </a:solidFill>
            </a:endParaRPr>
          </a:p>
          <a:p>
            <a:pPr eaLnBrk="1" hangingPunct="1">
              <a:buFont typeface="Wingdings" pitchFamily="2" charset="2"/>
              <a:buChar char="ü"/>
            </a:pPr>
            <a:r>
              <a:rPr lang="nl-NL" altLang="nl-BE" sz="1800">
                <a:solidFill>
                  <a:srgbClr val="595959"/>
                </a:solidFill>
              </a:rPr>
              <a:t> Zorg voor een prachtig product display</a:t>
            </a:r>
          </a:p>
          <a:p>
            <a:pPr eaLnBrk="1" hangingPunct="1">
              <a:buFont typeface="Wingdings" pitchFamily="2" charset="2"/>
              <a:buChar char="ü"/>
            </a:pPr>
            <a:endParaRPr lang="nl-NL" altLang="nl-BE" sz="1800">
              <a:solidFill>
                <a:srgbClr val="595959"/>
              </a:solidFill>
            </a:endParaRPr>
          </a:p>
          <a:p>
            <a:pPr eaLnBrk="1" hangingPunct="1">
              <a:buFont typeface="Wingdings" pitchFamily="2" charset="2"/>
              <a:buChar char="ü"/>
            </a:pPr>
            <a:r>
              <a:rPr lang="nl-NL" altLang="nl-BE" sz="1800">
                <a:solidFill>
                  <a:srgbClr val="595959"/>
                </a:solidFill>
              </a:rPr>
              <a:t> Zet kannen met water klaar bvb met schijfjes citroen, </a:t>
            </a:r>
          </a:p>
          <a:p>
            <a:pPr eaLnBrk="1" hangingPunct="1"/>
            <a:r>
              <a:rPr lang="nl-NL" altLang="nl-BE" sz="1800">
                <a:solidFill>
                  <a:srgbClr val="595959"/>
                </a:solidFill>
              </a:rPr>
              <a:t>	komkommer of takjes munt</a:t>
            </a:r>
          </a:p>
        </p:txBody>
      </p:sp>
      <p:pic>
        <p:nvPicPr>
          <p:cNvPr id="2867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4A1747BC-F6D0-4A05-9018-D430B2AFA9D9}" type="slidenum">
              <a:rPr lang="en-US" altLang="nl-BE" sz="1200">
                <a:solidFill>
                  <a:srgbClr val="898989"/>
                </a:solidFill>
              </a:rPr>
              <a:pPr/>
              <a:t>8</a:t>
            </a:fld>
            <a:endParaRPr lang="en-US" altLang="nl-BE" sz="1200">
              <a:solidFill>
                <a:srgbClr val="898989"/>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0"/>
            <a:ext cx="2120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4339" name="Rectangle 13"/>
          <p:cNvSpPr>
            <a:spLocks noChangeArrowheads="1"/>
          </p:cNvSpPr>
          <p:nvPr/>
        </p:nvSpPr>
        <p:spPr bwMode="auto">
          <a:xfrm>
            <a:off x="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US">
              <a:solidFill>
                <a:schemeClr val="tx1">
                  <a:lumMod val="65000"/>
                  <a:lumOff val="35000"/>
                </a:schemeClr>
              </a:solidFill>
              <a:latin typeface="Arial" charset="0"/>
              <a:ea typeface="MS PGothic" charset="0"/>
              <a:cs typeface="MS PGothic" charset="0"/>
            </a:endParaRPr>
          </a:p>
        </p:txBody>
      </p:sp>
      <p:sp>
        <p:nvSpPr>
          <p:cNvPr id="30723" name="TextBox 6"/>
          <p:cNvSpPr txBox="1">
            <a:spLocks noChangeArrowheads="1"/>
          </p:cNvSpPr>
          <p:nvPr/>
        </p:nvSpPr>
        <p:spPr bwMode="auto">
          <a:xfrm>
            <a:off x="-12700" y="777875"/>
            <a:ext cx="9156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en-US" altLang="nl-BE" sz="3600" dirty="0" err="1" smtClean="0">
                <a:solidFill>
                  <a:schemeClr val="tx1">
                    <a:lumMod val="65000"/>
                    <a:lumOff val="35000"/>
                  </a:schemeClr>
                </a:solidFill>
                <a:latin typeface="+mj-lt"/>
              </a:rPr>
              <a:t>Voorbereiding</a:t>
            </a:r>
            <a:endParaRPr lang="en-US" altLang="nl-BE" sz="3600" dirty="0" smtClean="0">
              <a:solidFill>
                <a:schemeClr val="tx1">
                  <a:lumMod val="65000"/>
                  <a:lumOff val="35000"/>
                </a:schemeClr>
              </a:solidFill>
              <a:latin typeface="+mj-lt"/>
            </a:endParaRPr>
          </a:p>
        </p:txBody>
      </p:sp>
      <p:sp>
        <p:nvSpPr>
          <p:cNvPr id="30724" name="Rectangle 8"/>
          <p:cNvSpPr>
            <a:spLocks noChangeArrowheads="1"/>
          </p:cNvSpPr>
          <p:nvPr/>
        </p:nvSpPr>
        <p:spPr bwMode="auto">
          <a:xfrm>
            <a:off x="322263" y="1752600"/>
            <a:ext cx="84994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nl-BE" sz="1800">
                <a:solidFill>
                  <a:srgbClr val="595959"/>
                </a:solidFill>
              </a:rPr>
              <a:t>Naast een mooie aankleding, is het ook professioneel om alle benodigdheden al klaar te hebben liggen.</a:t>
            </a:r>
          </a:p>
          <a:p>
            <a:pPr eaLnBrk="1" hangingPunct="1"/>
            <a:endParaRPr lang="en-US" altLang="nl-BE" sz="1800">
              <a:solidFill>
                <a:srgbClr val="595959"/>
              </a:solidFill>
            </a:endParaRPr>
          </a:p>
          <a:p>
            <a:pPr eaLnBrk="1" hangingPunct="1"/>
            <a:r>
              <a:rPr lang="en-GB" altLang="nl-BE" sz="1800" b="1">
                <a:solidFill>
                  <a:srgbClr val="595959"/>
                </a:solidFill>
              </a:rPr>
              <a:t>Per persoon klaarzetten: </a:t>
            </a:r>
          </a:p>
          <a:p>
            <a:pPr eaLnBrk="1" hangingPunct="1">
              <a:buFont typeface="Wingdings" pitchFamily="2" charset="2"/>
              <a:buChar char="ü"/>
            </a:pPr>
            <a:r>
              <a:rPr lang="en-US" altLang="nl-BE" sz="1800">
                <a:solidFill>
                  <a:srgbClr val="595959"/>
                </a:solidFill>
              </a:rPr>
              <a:t> Tafelspiegel</a:t>
            </a:r>
          </a:p>
          <a:p>
            <a:pPr eaLnBrk="1" hangingPunct="1">
              <a:buFont typeface="Wingdings" pitchFamily="2" charset="2"/>
              <a:buChar char="ü"/>
            </a:pPr>
            <a:r>
              <a:rPr lang="en-US" altLang="nl-BE" sz="1800">
                <a:solidFill>
                  <a:srgbClr val="595959"/>
                </a:solidFill>
              </a:rPr>
              <a:t> Haarband</a:t>
            </a:r>
          </a:p>
          <a:p>
            <a:pPr eaLnBrk="1" hangingPunct="1">
              <a:buFont typeface="Wingdings" pitchFamily="2" charset="2"/>
              <a:buChar char="ü"/>
            </a:pPr>
            <a:r>
              <a:rPr lang="en-US" altLang="nl-BE" sz="1800">
                <a:solidFill>
                  <a:srgbClr val="595959"/>
                </a:solidFill>
              </a:rPr>
              <a:t> Wattenschijfjes</a:t>
            </a:r>
          </a:p>
          <a:p>
            <a:pPr eaLnBrk="1" hangingPunct="1">
              <a:buFont typeface="Wingdings" pitchFamily="2" charset="2"/>
              <a:buChar char="ü"/>
            </a:pPr>
            <a:r>
              <a:rPr lang="en-US" altLang="nl-BE" sz="1800">
                <a:solidFill>
                  <a:srgbClr val="595959"/>
                </a:solidFill>
              </a:rPr>
              <a:t> Tissues</a:t>
            </a:r>
          </a:p>
          <a:p>
            <a:pPr eaLnBrk="1" hangingPunct="1">
              <a:buFont typeface="Wingdings" pitchFamily="2" charset="2"/>
              <a:buChar char="ü"/>
            </a:pPr>
            <a:r>
              <a:rPr lang="en-US" altLang="nl-BE" sz="1800">
                <a:solidFill>
                  <a:srgbClr val="595959"/>
                </a:solidFill>
              </a:rPr>
              <a:t> Reinigingssponsjes</a:t>
            </a:r>
          </a:p>
          <a:p>
            <a:pPr eaLnBrk="1" hangingPunct="1">
              <a:buFont typeface="Wingdings" pitchFamily="2" charset="2"/>
              <a:buChar char="ü"/>
            </a:pPr>
            <a:r>
              <a:rPr lang="en-US" altLang="nl-BE" sz="1800">
                <a:solidFill>
                  <a:srgbClr val="595959"/>
                </a:solidFill>
              </a:rPr>
              <a:t> Handdoekjes</a:t>
            </a:r>
          </a:p>
          <a:p>
            <a:pPr eaLnBrk="1" hangingPunct="1">
              <a:buFont typeface="Wingdings" pitchFamily="2" charset="2"/>
              <a:buChar char="ü"/>
            </a:pPr>
            <a:r>
              <a:rPr lang="en-US" altLang="nl-BE" sz="1800">
                <a:solidFill>
                  <a:srgbClr val="595959"/>
                </a:solidFill>
              </a:rPr>
              <a:t> Kom met water</a:t>
            </a:r>
          </a:p>
          <a:p>
            <a:pPr eaLnBrk="1" hangingPunct="1">
              <a:buFont typeface="Wingdings" pitchFamily="2" charset="2"/>
              <a:buChar char="ü"/>
            </a:pPr>
            <a:r>
              <a:rPr lang="en-US" altLang="nl-BE" sz="1800">
                <a:solidFill>
                  <a:srgbClr val="595959"/>
                </a:solidFill>
              </a:rPr>
              <a:t> Placemats (let op uniformiteit)</a:t>
            </a:r>
          </a:p>
          <a:p>
            <a:pPr eaLnBrk="1" hangingPunct="1"/>
            <a:endParaRPr lang="en-US" altLang="nl-BE" sz="1800">
              <a:solidFill>
                <a:srgbClr val="595959"/>
              </a:solidFill>
            </a:endParaRPr>
          </a:p>
          <a:p>
            <a:pPr eaLnBrk="1" hangingPunct="1"/>
            <a:r>
              <a:rPr lang="en-US" altLang="nl-BE" sz="1800" b="1">
                <a:solidFill>
                  <a:srgbClr val="595959"/>
                </a:solidFill>
              </a:rPr>
              <a:t>Voor jezelf klaarzetten op de demo tafel:</a:t>
            </a:r>
          </a:p>
          <a:p>
            <a:pPr eaLnBrk="1" hangingPunct="1">
              <a:buFont typeface="Wingdings" pitchFamily="2" charset="2"/>
              <a:buChar char="ü"/>
            </a:pPr>
            <a:r>
              <a:rPr lang="en-US" altLang="nl-BE" sz="1800">
                <a:solidFill>
                  <a:srgbClr val="595959"/>
                </a:solidFill>
              </a:rPr>
              <a:t> Plakband</a:t>
            </a:r>
          </a:p>
          <a:p>
            <a:pPr eaLnBrk="1" hangingPunct="1">
              <a:buFont typeface="Wingdings" pitchFamily="2" charset="2"/>
              <a:buChar char="ü"/>
            </a:pPr>
            <a:r>
              <a:rPr lang="en-US" altLang="nl-BE" sz="1800">
                <a:solidFill>
                  <a:srgbClr val="595959"/>
                </a:solidFill>
              </a:rPr>
              <a:t> Appel – mes – citroensap</a:t>
            </a:r>
          </a:p>
          <a:p>
            <a:pPr eaLnBrk="1" hangingPunct="1">
              <a:buFont typeface="Wingdings" pitchFamily="2" charset="2"/>
              <a:buChar char="ü"/>
            </a:pPr>
            <a:r>
              <a:rPr lang="en-US" altLang="nl-BE" sz="1800">
                <a:solidFill>
                  <a:srgbClr val="595959"/>
                </a:solidFill>
              </a:rPr>
              <a:t> Gietertje &amp; dor plantje </a:t>
            </a:r>
            <a:endParaRPr lang="en-GB" altLang="nl-BE" sz="1800">
              <a:solidFill>
                <a:srgbClr val="595959"/>
              </a:solidFill>
            </a:endParaRPr>
          </a:p>
        </p:txBody>
      </p:sp>
      <p:pic>
        <p:nvPicPr>
          <p:cNvPr id="307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1571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ijdelijke aanduiding voor dia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0FDA0D5D-D0A8-4B35-899A-119D6AECA14B}" type="slidenum">
              <a:rPr lang="en-US" altLang="nl-BE" sz="1200">
                <a:solidFill>
                  <a:srgbClr val="595959"/>
                </a:solidFill>
              </a:rPr>
              <a:pPr/>
              <a:t>9</a:t>
            </a:fld>
            <a:endParaRPr lang="en-US" altLang="nl-BE" sz="1200">
              <a:solidFill>
                <a:srgbClr val="595959"/>
              </a:solidFill>
            </a:endParaRPr>
          </a:p>
        </p:txBody>
      </p:sp>
      <p:pic>
        <p:nvPicPr>
          <p:cNvPr id="30728" name="Picture 8" descr="C:\Users\Joke &amp; Christophe\Desktop\foto 3.JPG"/>
          <p:cNvPicPr>
            <a:picLocks noChangeAspect="1" noChangeArrowheads="1"/>
          </p:cNvPicPr>
          <p:nvPr/>
        </p:nvPicPr>
        <p:blipFill>
          <a:blip r:embed="rId5">
            <a:extLst>
              <a:ext uri="{28A0092B-C50C-407E-A947-70E740481C1C}">
                <a14:useLocalDpi xmlns:a14="http://schemas.microsoft.com/office/drawing/2010/main" val="0"/>
              </a:ext>
            </a:extLst>
          </a:blip>
          <a:srcRect t="12859" r="18230"/>
          <a:stretch>
            <a:fillRect/>
          </a:stretch>
        </p:blipFill>
        <p:spPr bwMode="auto">
          <a:xfrm>
            <a:off x="5445125" y="3886200"/>
            <a:ext cx="3525838" cy="28067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Users\Joke &amp; Christophe\Desktop\foto 4.JPG"/>
          <p:cNvPicPr>
            <a:picLocks noChangeAspect="1" noChangeArrowheads="1"/>
          </p:cNvPicPr>
          <p:nvPr/>
        </p:nvPicPr>
        <p:blipFill>
          <a:blip r:embed="rId6">
            <a:extLst>
              <a:ext uri="{28A0092B-C50C-407E-A947-70E740481C1C}">
                <a14:useLocalDpi xmlns:a14="http://schemas.microsoft.com/office/drawing/2010/main" val="0"/>
              </a:ext>
            </a:extLst>
          </a:blip>
          <a:srcRect l="18282" r="13754"/>
          <a:stretch>
            <a:fillRect/>
          </a:stretch>
        </p:blipFill>
        <p:spPr bwMode="auto">
          <a:xfrm>
            <a:off x="3810000" y="2481263"/>
            <a:ext cx="2236788" cy="24574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1982</TotalTime>
  <Words>3057</Words>
  <Application>Microsoft Office PowerPoint</Application>
  <PresentationFormat>Diavoorstelling (4:3)</PresentationFormat>
  <Paragraphs>514</Paragraphs>
  <Slides>58</Slides>
  <Notes>44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58</vt:i4>
      </vt:variant>
    </vt:vector>
  </HeadingPairs>
  <TitlesOfParts>
    <vt:vector size="64" baseType="lpstr">
      <vt:lpstr>Calibri</vt:lpstr>
      <vt:lpstr>MS PGothic</vt:lpstr>
      <vt:lpstr>Arial</vt:lpstr>
      <vt:lpstr>MS PGothic</vt:lpstr>
      <vt:lpstr>Wingdings</vt:lpstr>
      <vt:lpstr>Office Theme</vt:lpstr>
      <vt:lpstr>SKIN MASTERCLASS BELGIUM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VOORFOTO MAKEN  Gebruik een smartphone,  iPad of een digitale camera    </vt:lpstr>
      <vt:lpstr>PowerPoint-presentatie</vt:lpstr>
      <vt:lpstr>PowerPoint-presentatie</vt:lpstr>
      <vt:lpstr>PowerPoint-presentatie</vt:lpstr>
      <vt:lpstr>PowerPoint-presentatie</vt:lpstr>
      <vt:lpstr>De juiste voedingsstoffen voor het beste resultaat</vt:lpstr>
      <vt:lpstr>PowerPoint-presentatie</vt:lpstr>
      <vt:lpstr>Er was eens …</vt:lpstr>
      <vt:lpstr>PowerPoint-presentatie</vt:lpstr>
      <vt:lpstr>PowerPoint-presentatie</vt:lpstr>
      <vt:lpstr>PowerPoint-presentatie</vt:lpstr>
      <vt:lpstr>            Je dagelijkse huidverzorgingsritueel</vt:lpstr>
      <vt:lpstr>Verzorgingsritueel voor mannen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Herbalifecorp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Karel Balten</dc:creator>
  <cp:lastModifiedBy>Joke &amp; Christophe - Invisia bvba</cp:lastModifiedBy>
  <cp:revision>220</cp:revision>
  <dcterms:created xsi:type="dcterms:W3CDTF">2014-10-01T14:18:54Z</dcterms:created>
  <dcterms:modified xsi:type="dcterms:W3CDTF">2014-11-11T11:51:45Z</dcterms:modified>
</cp:coreProperties>
</file>